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5" autoAdjust="0"/>
    <p:restoredTop sz="82242" autoAdjust="0"/>
  </p:normalViewPr>
  <p:slideViewPr>
    <p:cSldViewPr snapToGrid="0">
      <p:cViewPr varScale="1">
        <p:scale>
          <a:sx n="82" d="100"/>
          <a:sy n="82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2246F6-5EFB-488C-8367-1ABC3940E0B8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D9D8D2D-987E-402F-8F4F-D858A66D5219}">
      <dgm:prSet/>
      <dgm:spPr/>
      <dgm:t>
        <a:bodyPr/>
        <a:lstStyle/>
        <a:p>
          <a:r>
            <a:rPr lang="en-US" b="1"/>
            <a:t>M1</a:t>
          </a:r>
          <a:r>
            <a:rPr lang="en-US"/>
            <a:t> — Ethics approval, access agreements, indicator dictionary finalized.</a:t>
          </a:r>
        </a:p>
      </dgm:t>
    </dgm:pt>
    <dgm:pt modelId="{D75A71B3-2C2A-4FBF-B335-3EECEF7F9A1C}" type="parTrans" cxnId="{7ACBD3DA-364D-4ECB-AD03-8654DF7092F3}">
      <dgm:prSet/>
      <dgm:spPr/>
      <dgm:t>
        <a:bodyPr/>
        <a:lstStyle/>
        <a:p>
          <a:endParaRPr lang="en-US"/>
        </a:p>
      </dgm:t>
    </dgm:pt>
    <dgm:pt modelId="{19F10FC2-5745-440B-96BF-6CC6C6FC76B5}" type="sibTrans" cxnId="{7ACBD3DA-364D-4ECB-AD03-8654DF7092F3}">
      <dgm:prSet/>
      <dgm:spPr/>
      <dgm:t>
        <a:bodyPr/>
        <a:lstStyle/>
        <a:p>
          <a:endParaRPr lang="en-US"/>
        </a:p>
      </dgm:t>
    </dgm:pt>
    <dgm:pt modelId="{3034E1E0-E0D9-4EF6-B9DD-D818CB3127C0}">
      <dgm:prSet/>
      <dgm:spPr/>
      <dgm:t>
        <a:bodyPr/>
        <a:lstStyle/>
        <a:p>
          <a:r>
            <a:rPr lang="en-US" b="1"/>
            <a:t>M2</a:t>
          </a:r>
          <a:r>
            <a:rPr lang="en-US"/>
            <a:t> — Data extraction/cleaning; descriptives; pilot thresholds.</a:t>
          </a:r>
        </a:p>
      </dgm:t>
    </dgm:pt>
    <dgm:pt modelId="{25E10BA9-953E-4C33-88E6-CE624507671D}" type="parTrans" cxnId="{D47D63BE-13ED-4460-99BF-49B6ECA102C0}">
      <dgm:prSet/>
      <dgm:spPr/>
      <dgm:t>
        <a:bodyPr/>
        <a:lstStyle/>
        <a:p>
          <a:endParaRPr lang="en-US"/>
        </a:p>
      </dgm:t>
    </dgm:pt>
    <dgm:pt modelId="{346290D2-B363-4066-8C88-4EC6C595EEAE}" type="sibTrans" cxnId="{D47D63BE-13ED-4460-99BF-49B6ECA102C0}">
      <dgm:prSet/>
      <dgm:spPr/>
      <dgm:t>
        <a:bodyPr/>
        <a:lstStyle/>
        <a:p>
          <a:endParaRPr lang="en-US"/>
        </a:p>
      </dgm:t>
    </dgm:pt>
    <dgm:pt modelId="{078C347A-DDFA-455E-A14B-1781F71AF99D}">
      <dgm:prSet/>
      <dgm:spPr/>
      <dgm:t>
        <a:bodyPr/>
        <a:lstStyle/>
        <a:p>
          <a:r>
            <a:rPr lang="en-US" b="1"/>
            <a:t>M3</a:t>
          </a:r>
          <a:r>
            <a:rPr lang="en-US"/>
            <a:t> — Model fitting (negative binomial/OLS); sensitivity analyses; dashboard prototype.</a:t>
          </a:r>
        </a:p>
      </dgm:t>
    </dgm:pt>
    <dgm:pt modelId="{D5AE8975-F96A-482E-820B-7C2C4E2800AB}" type="parTrans" cxnId="{271704A7-B5B5-4E8F-B34C-17CB385383F2}">
      <dgm:prSet/>
      <dgm:spPr/>
      <dgm:t>
        <a:bodyPr/>
        <a:lstStyle/>
        <a:p>
          <a:endParaRPr lang="en-US"/>
        </a:p>
      </dgm:t>
    </dgm:pt>
    <dgm:pt modelId="{D10AD773-3409-4640-9F2E-FACE0B9B402F}" type="sibTrans" cxnId="{271704A7-B5B5-4E8F-B34C-17CB385383F2}">
      <dgm:prSet/>
      <dgm:spPr/>
      <dgm:t>
        <a:bodyPr/>
        <a:lstStyle/>
        <a:p>
          <a:endParaRPr lang="en-US"/>
        </a:p>
      </dgm:t>
    </dgm:pt>
    <dgm:pt modelId="{A4591FAC-E293-44CA-9FC9-55E8797DA46D}">
      <dgm:prSet/>
      <dgm:spPr/>
      <dgm:t>
        <a:bodyPr/>
        <a:lstStyle/>
        <a:p>
          <a:r>
            <a:rPr lang="en-US" b="1"/>
            <a:t>M4</a:t>
          </a:r>
          <a:r>
            <a:rPr lang="en-US"/>
            <a:t> — Practitioner validation; weight/threshold refinements; DPIA/control mapping.</a:t>
          </a:r>
        </a:p>
      </dgm:t>
    </dgm:pt>
    <dgm:pt modelId="{29D86AE1-2258-49D1-8440-92B4DA3D744C}" type="parTrans" cxnId="{D30C622A-269D-4C9E-82E7-C225B8DE0CB9}">
      <dgm:prSet/>
      <dgm:spPr/>
      <dgm:t>
        <a:bodyPr/>
        <a:lstStyle/>
        <a:p>
          <a:endParaRPr lang="en-US"/>
        </a:p>
      </dgm:t>
    </dgm:pt>
    <dgm:pt modelId="{2A474419-DABE-40AB-8041-F4320CBF35E9}" type="sibTrans" cxnId="{D30C622A-269D-4C9E-82E7-C225B8DE0CB9}">
      <dgm:prSet/>
      <dgm:spPr/>
      <dgm:t>
        <a:bodyPr/>
        <a:lstStyle/>
        <a:p>
          <a:endParaRPr lang="en-US"/>
        </a:p>
      </dgm:t>
    </dgm:pt>
    <dgm:pt modelId="{93E2216D-2FB0-4CD3-8E50-FC7CEA6DD822}">
      <dgm:prSet/>
      <dgm:spPr/>
      <dgm:t>
        <a:bodyPr/>
        <a:lstStyle/>
        <a:p>
          <a:r>
            <a:rPr lang="en-US" b="1"/>
            <a:t>M5</a:t>
          </a:r>
          <a:r>
            <a:rPr lang="en-US"/>
            <a:t> — Write-up; artefacts packaged; handover &amp; briefing.</a:t>
          </a:r>
        </a:p>
      </dgm:t>
    </dgm:pt>
    <dgm:pt modelId="{54F5F149-7F53-431F-904C-2CBF84CA07DE}" type="parTrans" cxnId="{B4AC37E5-D234-4308-94E9-63DE50BE3AD3}">
      <dgm:prSet/>
      <dgm:spPr/>
      <dgm:t>
        <a:bodyPr/>
        <a:lstStyle/>
        <a:p>
          <a:endParaRPr lang="en-US"/>
        </a:p>
      </dgm:t>
    </dgm:pt>
    <dgm:pt modelId="{09E91171-390E-446D-BB5D-FA3B61A87B63}" type="sibTrans" cxnId="{B4AC37E5-D234-4308-94E9-63DE50BE3AD3}">
      <dgm:prSet/>
      <dgm:spPr/>
      <dgm:t>
        <a:bodyPr/>
        <a:lstStyle/>
        <a:p>
          <a:endParaRPr lang="en-US"/>
        </a:p>
      </dgm:t>
    </dgm:pt>
    <dgm:pt modelId="{5A5348B2-7EBC-4E6C-840F-9A2A1C2FC521}" type="pres">
      <dgm:prSet presAssocID="{E72246F6-5EFB-488C-8367-1ABC3940E0B8}" presName="vert0" presStyleCnt="0">
        <dgm:presLayoutVars>
          <dgm:dir/>
          <dgm:animOne val="branch"/>
          <dgm:animLvl val="lvl"/>
        </dgm:presLayoutVars>
      </dgm:prSet>
      <dgm:spPr/>
    </dgm:pt>
    <dgm:pt modelId="{67600D05-CE99-4659-BEAA-281D7E29F511}" type="pres">
      <dgm:prSet presAssocID="{7D9D8D2D-987E-402F-8F4F-D858A66D5219}" presName="thickLine" presStyleLbl="alignNode1" presStyleIdx="0" presStyleCnt="5"/>
      <dgm:spPr/>
    </dgm:pt>
    <dgm:pt modelId="{7A604C55-4DE1-4740-91E7-9A9D4242E2A3}" type="pres">
      <dgm:prSet presAssocID="{7D9D8D2D-987E-402F-8F4F-D858A66D5219}" presName="horz1" presStyleCnt="0"/>
      <dgm:spPr/>
    </dgm:pt>
    <dgm:pt modelId="{579CC035-D820-4C90-8C0D-4C0B134EACC1}" type="pres">
      <dgm:prSet presAssocID="{7D9D8D2D-987E-402F-8F4F-D858A66D5219}" presName="tx1" presStyleLbl="revTx" presStyleIdx="0" presStyleCnt="5"/>
      <dgm:spPr/>
    </dgm:pt>
    <dgm:pt modelId="{A4C98F0D-5394-4CD8-B991-CA28B39682B1}" type="pres">
      <dgm:prSet presAssocID="{7D9D8D2D-987E-402F-8F4F-D858A66D5219}" presName="vert1" presStyleCnt="0"/>
      <dgm:spPr/>
    </dgm:pt>
    <dgm:pt modelId="{4A640BF7-7AB3-465D-A4F5-6DF39BEDC68A}" type="pres">
      <dgm:prSet presAssocID="{3034E1E0-E0D9-4EF6-B9DD-D818CB3127C0}" presName="thickLine" presStyleLbl="alignNode1" presStyleIdx="1" presStyleCnt="5"/>
      <dgm:spPr/>
    </dgm:pt>
    <dgm:pt modelId="{3CAECEC4-5248-4A74-BEA9-E2DCD4FF8264}" type="pres">
      <dgm:prSet presAssocID="{3034E1E0-E0D9-4EF6-B9DD-D818CB3127C0}" presName="horz1" presStyleCnt="0"/>
      <dgm:spPr/>
    </dgm:pt>
    <dgm:pt modelId="{2FED5B92-7BBC-4A57-BDE8-D4D94FD3DCD1}" type="pres">
      <dgm:prSet presAssocID="{3034E1E0-E0D9-4EF6-B9DD-D818CB3127C0}" presName="tx1" presStyleLbl="revTx" presStyleIdx="1" presStyleCnt="5"/>
      <dgm:spPr/>
    </dgm:pt>
    <dgm:pt modelId="{9963D573-AD02-4942-B0AA-D359D9CECAC6}" type="pres">
      <dgm:prSet presAssocID="{3034E1E0-E0D9-4EF6-B9DD-D818CB3127C0}" presName="vert1" presStyleCnt="0"/>
      <dgm:spPr/>
    </dgm:pt>
    <dgm:pt modelId="{123AD917-FCD1-414B-9B11-09FAF7922A79}" type="pres">
      <dgm:prSet presAssocID="{078C347A-DDFA-455E-A14B-1781F71AF99D}" presName="thickLine" presStyleLbl="alignNode1" presStyleIdx="2" presStyleCnt="5"/>
      <dgm:spPr/>
    </dgm:pt>
    <dgm:pt modelId="{FCB292CB-C28F-4155-9FD2-4CE874AF7ED0}" type="pres">
      <dgm:prSet presAssocID="{078C347A-DDFA-455E-A14B-1781F71AF99D}" presName="horz1" presStyleCnt="0"/>
      <dgm:spPr/>
    </dgm:pt>
    <dgm:pt modelId="{107ACFA2-CB31-4BD2-9E3D-992E23B1D750}" type="pres">
      <dgm:prSet presAssocID="{078C347A-DDFA-455E-A14B-1781F71AF99D}" presName="tx1" presStyleLbl="revTx" presStyleIdx="2" presStyleCnt="5"/>
      <dgm:spPr/>
    </dgm:pt>
    <dgm:pt modelId="{8561DC11-6396-40F9-BD39-94BBDB032E10}" type="pres">
      <dgm:prSet presAssocID="{078C347A-DDFA-455E-A14B-1781F71AF99D}" presName="vert1" presStyleCnt="0"/>
      <dgm:spPr/>
    </dgm:pt>
    <dgm:pt modelId="{ABE6350A-CA56-4DCB-87B3-D8D123375EF5}" type="pres">
      <dgm:prSet presAssocID="{A4591FAC-E293-44CA-9FC9-55E8797DA46D}" presName="thickLine" presStyleLbl="alignNode1" presStyleIdx="3" presStyleCnt="5"/>
      <dgm:spPr/>
    </dgm:pt>
    <dgm:pt modelId="{D5BF18C2-3F3A-43A3-8DEC-707A970ED312}" type="pres">
      <dgm:prSet presAssocID="{A4591FAC-E293-44CA-9FC9-55E8797DA46D}" presName="horz1" presStyleCnt="0"/>
      <dgm:spPr/>
    </dgm:pt>
    <dgm:pt modelId="{D7E8B582-08E1-4668-A9BC-CE939EB4B98A}" type="pres">
      <dgm:prSet presAssocID="{A4591FAC-E293-44CA-9FC9-55E8797DA46D}" presName="tx1" presStyleLbl="revTx" presStyleIdx="3" presStyleCnt="5"/>
      <dgm:spPr/>
    </dgm:pt>
    <dgm:pt modelId="{C668B57C-DAE5-433B-8F15-09392557A918}" type="pres">
      <dgm:prSet presAssocID="{A4591FAC-E293-44CA-9FC9-55E8797DA46D}" presName="vert1" presStyleCnt="0"/>
      <dgm:spPr/>
    </dgm:pt>
    <dgm:pt modelId="{EDBCD746-7571-492A-9170-606F36D42BFA}" type="pres">
      <dgm:prSet presAssocID="{93E2216D-2FB0-4CD3-8E50-FC7CEA6DD822}" presName="thickLine" presStyleLbl="alignNode1" presStyleIdx="4" presStyleCnt="5"/>
      <dgm:spPr/>
    </dgm:pt>
    <dgm:pt modelId="{29A3A14C-8C91-47D7-96F2-FB1287977A71}" type="pres">
      <dgm:prSet presAssocID="{93E2216D-2FB0-4CD3-8E50-FC7CEA6DD822}" presName="horz1" presStyleCnt="0"/>
      <dgm:spPr/>
    </dgm:pt>
    <dgm:pt modelId="{A35C6015-D014-4FF1-B0FE-EF6D79CA483D}" type="pres">
      <dgm:prSet presAssocID="{93E2216D-2FB0-4CD3-8E50-FC7CEA6DD822}" presName="tx1" presStyleLbl="revTx" presStyleIdx="4" presStyleCnt="5"/>
      <dgm:spPr/>
    </dgm:pt>
    <dgm:pt modelId="{5C079493-BC63-4A6B-89EC-CB07BF788493}" type="pres">
      <dgm:prSet presAssocID="{93E2216D-2FB0-4CD3-8E50-FC7CEA6DD822}" presName="vert1" presStyleCnt="0"/>
      <dgm:spPr/>
    </dgm:pt>
  </dgm:ptLst>
  <dgm:cxnLst>
    <dgm:cxn modelId="{9B01F812-4142-461B-A896-7951C3987395}" type="presOf" srcId="{3034E1E0-E0D9-4EF6-B9DD-D818CB3127C0}" destId="{2FED5B92-7BBC-4A57-BDE8-D4D94FD3DCD1}" srcOrd="0" destOrd="0" presId="urn:microsoft.com/office/officeart/2008/layout/LinedList"/>
    <dgm:cxn modelId="{B127CD1C-36BF-413C-85C8-DD75712C4592}" type="presOf" srcId="{93E2216D-2FB0-4CD3-8E50-FC7CEA6DD822}" destId="{A35C6015-D014-4FF1-B0FE-EF6D79CA483D}" srcOrd="0" destOrd="0" presId="urn:microsoft.com/office/officeart/2008/layout/LinedList"/>
    <dgm:cxn modelId="{EB2A8726-9DE4-45E6-AE44-6C716965D717}" type="presOf" srcId="{E72246F6-5EFB-488C-8367-1ABC3940E0B8}" destId="{5A5348B2-7EBC-4E6C-840F-9A2A1C2FC521}" srcOrd="0" destOrd="0" presId="urn:microsoft.com/office/officeart/2008/layout/LinedList"/>
    <dgm:cxn modelId="{D30C622A-269D-4C9E-82E7-C225B8DE0CB9}" srcId="{E72246F6-5EFB-488C-8367-1ABC3940E0B8}" destId="{A4591FAC-E293-44CA-9FC9-55E8797DA46D}" srcOrd="3" destOrd="0" parTransId="{29D86AE1-2258-49D1-8440-92B4DA3D744C}" sibTransId="{2A474419-DABE-40AB-8041-F4320CBF35E9}"/>
    <dgm:cxn modelId="{FB6CFA6E-1976-4966-B23D-EAFCB7535956}" type="presOf" srcId="{A4591FAC-E293-44CA-9FC9-55E8797DA46D}" destId="{D7E8B582-08E1-4668-A9BC-CE939EB4B98A}" srcOrd="0" destOrd="0" presId="urn:microsoft.com/office/officeart/2008/layout/LinedList"/>
    <dgm:cxn modelId="{3AE32157-8F56-4FC5-B774-6AA2131B410C}" type="presOf" srcId="{078C347A-DDFA-455E-A14B-1781F71AF99D}" destId="{107ACFA2-CB31-4BD2-9E3D-992E23B1D750}" srcOrd="0" destOrd="0" presId="urn:microsoft.com/office/officeart/2008/layout/LinedList"/>
    <dgm:cxn modelId="{271704A7-B5B5-4E8F-B34C-17CB385383F2}" srcId="{E72246F6-5EFB-488C-8367-1ABC3940E0B8}" destId="{078C347A-DDFA-455E-A14B-1781F71AF99D}" srcOrd="2" destOrd="0" parTransId="{D5AE8975-F96A-482E-820B-7C2C4E2800AB}" sibTransId="{D10AD773-3409-4640-9F2E-FACE0B9B402F}"/>
    <dgm:cxn modelId="{D47D63BE-13ED-4460-99BF-49B6ECA102C0}" srcId="{E72246F6-5EFB-488C-8367-1ABC3940E0B8}" destId="{3034E1E0-E0D9-4EF6-B9DD-D818CB3127C0}" srcOrd="1" destOrd="0" parTransId="{25E10BA9-953E-4C33-88E6-CE624507671D}" sibTransId="{346290D2-B363-4066-8C88-4EC6C595EEAE}"/>
    <dgm:cxn modelId="{7ACBD3DA-364D-4ECB-AD03-8654DF7092F3}" srcId="{E72246F6-5EFB-488C-8367-1ABC3940E0B8}" destId="{7D9D8D2D-987E-402F-8F4F-D858A66D5219}" srcOrd="0" destOrd="0" parTransId="{D75A71B3-2C2A-4FBF-B335-3EECEF7F9A1C}" sibTransId="{19F10FC2-5745-440B-96BF-6CC6C6FC76B5}"/>
    <dgm:cxn modelId="{A5F52EDD-E94E-499D-BE98-2263B84D3A34}" type="presOf" srcId="{7D9D8D2D-987E-402F-8F4F-D858A66D5219}" destId="{579CC035-D820-4C90-8C0D-4C0B134EACC1}" srcOrd="0" destOrd="0" presId="urn:microsoft.com/office/officeart/2008/layout/LinedList"/>
    <dgm:cxn modelId="{B4AC37E5-D234-4308-94E9-63DE50BE3AD3}" srcId="{E72246F6-5EFB-488C-8367-1ABC3940E0B8}" destId="{93E2216D-2FB0-4CD3-8E50-FC7CEA6DD822}" srcOrd="4" destOrd="0" parTransId="{54F5F149-7F53-431F-904C-2CBF84CA07DE}" sibTransId="{09E91171-390E-446D-BB5D-FA3B61A87B63}"/>
    <dgm:cxn modelId="{FDFDA60A-C060-43FE-B3B2-6BD33A1F7080}" type="presParOf" srcId="{5A5348B2-7EBC-4E6C-840F-9A2A1C2FC521}" destId="{67600D05-CE99-4659-BEAA-281D7E29F511}" srcOrd="0" destOrd="0" presId="urn:microsoft.com/office/officeart/2008/layout/LinedList"/>
    <dgm:cxn modelId="{1CEE5C5A-8401-4772-9396-76A29C155FB5}" type="presParOf" srcId="{5A5348B2-7EBC-4E6C-840F-9A2A1C2FC521}" destId="{7A604C55-4DE1-4740-91E7-9A9D4242E2A3}" srcOrd="1" destOrd="0" presId="urn:microsoft.com/office/officeart/2008/layout/LinedList"/>
    <dgm:cxn modelId="{0A657F72-9100-484F-A768-E44C682374DF}" type="presParOf" srcId="{7A604C55-4DE1-4740-91E7-9A9D4242E2A3}" destId="{579CC035-D820-4C90-8C0D-4C0B134EACC1}" srcOrd="0" destOrd="0" presId="urn:microsoft.com/office/officeart/2008/layout/LinedList"/>
    <dgm:cxn modelId="{601FA376-A2E5-4CEF-AB06-84AA00A130BC}" type="presParOf" srcId="{7A604C55-4DE1-4740-91E7-9A9D4242E2A3}" destId="{A4C98F0D-5394-4CD8-B991-CA28B39682B1}" srcOrd="1" destOrd="0" presId="urn:microsoft.com/office/officeart/2008/layout/LinedList"/>
    <dgm:cxn modelId="{C564EE1A-43E8-4E4F-BB0D-E1439E9188FA}" type="presParOf" srcId="{5A5348B2-7EBC-4E6C-840F-9A2A1C2FC521}" destId="{4A640BF7-7AB3-465D-A4F5-6DF39BEDC68A}" srcOrd="2" destOrd="0" presId="urn:microsoft.com/office/officeart/2008/layout/LinedList"/>
    <dgm:cxn modelId="{06A3A064-C76C-4DA3-A6C3-2BFC5DCE608E}" type="presParOf" srcId="{5A5348B2-7EBC-4E6C-840F-9A2A1C2FC521}" destId="{3CAECEC4-5248-4A74-BEA9-E2DCD4FF8264}" srcOrd="3" destOrd="0" presId="urn:microsoft.com/office/officeart/2008/layout/LinedList"/>
    <dgm:cxn modelId="{6A292C8A-5112-418D-B499-990D83C70D6E}" type="presParOf" srcId="{3CAECEC4-5248-4A74-BEA9-E2DCD4FF8264}" destId="{2FED5B92-7BBC-4A57-BDE8-D4D94FD3DCD1}" srcOrd="0" destOrd="0" presId="urn:microsoft.com/office/officeart/2008/layout/LinedList"/>
    <dgm:cxn modelId="{8C11D479-BEEB-4600-B966-6B9B585643E3}" type="presParOf" srcId="{3CAECEC4-5248-4A74-BEA9-E2DCD4FF8264}" destId="{9963D573-AD02-4942-B0AA-D359D9CECAC6}" srcOrd="1" destOrd="0" presId="urn:microsoft.com/office/officeart/2008/layout/LinedList"/>
    <dgm:cxn modelId="{2D3124A0-7797-48B6-8E12-127DA3435B1D}" type="presParOf" srcId="{5A5348B2-7EBC-4E6C-840F-9A2A1C2FC521}" destId="{123AD917-FCD1-414B-9B11-09FAF7922A79}" srcOrd="4" destOrd="0" presId="urn:microsoft.com/office/officeart/2008/layout/LinedList"/>
    <dgm:cxn modelId="{0A464E70-8453-4994-BD22-32AEB2782AB4}" type="presParOf" srcId="{5A5348B2-7EBC-4E6C-840F-9A2A1C2FC521}" destId="{FCB292CB-C28F-4155-9FD2-4CE874AF7ED0}" srcOrd="5" destOrd="0" presId="urn:microsoft.com/office/officeart/2008/layout/LinedList"/>
    <dgm:cxn modelId="{616FFB95-450D-4286-9786-1D480EC06D56}" type="presParOf" srcId="{FCB292CB-C28F-4155-9FD2-4CE874AF7ED0}" destId="{107ACFA2-CB31-4BD2-9E3D-992E23B1D750}" srcOrd="0" destOrd="0" presId="urn:microsoft.com/office/officeart/2008/layout/LinedList"/>
    <dgm:cxn modelId="{B7476573-43A0-41BA-A8BA-2ADD99D6774B}" type="presParOf" srcId="{FCB292CB-C28F-4155-9FD2-4CE874AF7ED0}" destId="{8561DC11-6396-40F9-BD39-94BBDB032E10}" srcOrd="1" destOrd="0" presId="urn:microsoft.com/office/officeart/2008/layout/LinedList"/>
    <dgm:cxn modelId="{5FE8E558-3EE1-477C-8A70-9CF68D1137A4}" type="presParOf" srcId="{5A5348B2-7EBC-4E6C-840F-9A2A1C2FC521}" destId="{ABE6350A-CA56-4DCB-87B3-D8D123375EF5}" srcOrd="6" destOrd="0" presId="urn:microsoft.com/office/officeart/2008/layout/LinedList"/>
    <dgm:cxn modelId="{3D98CA14-F6AC-4B10-8B7E-82892ED14330}" type="presParOf" srcId="{5A5348B2-7EBC-4E6C-840F-9A2A1C2FC521}" destId="{D5BF18C2-3F3A-43A3-8DEC-707A970ED312}" srcOrd="7" destOrd="0" presId="urn:microsoft.com/office/officeart/2008/layout/LinedList"/>
    <dgm:cxn modelId="{07CEF1F4-52C0-40BB-9338-215C6B8A68A3}" type="presParOf" srcId="{D5BF18C2-3F3A-43A3-8DEC-707A970ED312}" destId="{D7E8B582-08E1-4668-A9BC-CE939EB4B98A}" srcOrd="0" destOrd="0" presId="urn:microsoft.com/office/officeart/2008/layout/LinedList"/>
    <dgm:cxn modelId="{9150B9DB-A1A0-4500-B971-CAB44C2464A9}" type="presParOf" srcId="{D5BF18C2-3F3A-43A3-8DEC-707A970ED312}" destId="{C668B57C-DAE5-433B-8F15-09392557A918}" srcOrd="1" destOrd="0" presId="urn:microsoft.com/office/officeart/2008/layout/LinedList"/>
    <dgm:cxn modelId="{34A27610-E0F8-484F-A920-4BDFC8A08DC9}" type="presParOf" srcId="{5A5348B2-7EBC-4E6C-840F-9A2A1C2FC521}" destId="{EDBCD746-7571-492A-9170-606F36D42BFA}" srcOrd="8" destOrd="0" presId="urn:microsoft.com/office/officeart/2008/layout/LinedList"/>
    <dgm:cxn modelId="{6C7AB1DD-B64E-4476-A375-6F8BB2CC81C8}" type="presParOf" srcId="{5A5348B2-7EBC-4E6C-840F-9A2A1C2FC521}" destId="{29A3A14C-8C91-47D7-96F2-FB1287977A71}" srcOrd="9" destOrd="0" presId="urn:microsoft.com/office/officeart/2008/layout/LinedList"/>
    <dgm:cxn modelId="{1E981F7B-EF6D-4A4F-82D9-8E73C11908CA}" type="presParOf" srcId="{29A3A14C-8C91-47D7-96F2-FB1287977A71}" destId="{A35C6015-D014-4FF1-B0FE-EF6D79CA483D}" srcOrd="0" destOrd="0" presId="urn:microsoft.com/office/officeart/2008/layout/LinedList"/>
    <dgm:cxn modelId="{49E6D8A8-D60A-4152-9170-5FD5794EBDDF}" type="presParOf" srcId="{29A3A14C-8C91-47D7-96F2-FB1287977A71}" destId="{5C079493-BC63-4A6B-89EC-CB07BF78849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BEF5CC-FECB-4876-929E-873C947C763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99120A2-5B7E-4BCA-8027-A3CBEADD8346}">
      <dgm:prSet/>
      <dgm:spPr/>
      <dgm:t>
        <a:bodyPr/>
        <a:lstStyle/>
        <a:p>
          <a:r>
            <a:rPr lang="en-US"/>
            <a:t>2023 Cyber Threat Landscape Report. (n.d.-a). https://www.unicc.org/wp-content/uploads/2024/11/2023-Cyber-Threat-Landscape-Report-v2.pdf </a:t>
          </a:r>
        </a:p>
      </dgm:t>
    </dgm:pt>
    <dgm:pt modelId="{B1CF7B76-C6C7-481F-A46A-B36F67541A47}" type="parTrans" cxnId="{C96D9AAB-E294-4FCC-81CB-2105B92983B5}">
      <dgm:prSet/>
      <dgm:spPr/>
      <dgm:t>
        <a:bodyPr/>
        <a:lstStyle/>
        <a:p>
          <a:endParaRPr lang="en-US"/>
        </a:p>
      </dgm:t>
    </dgm:pt>
    <dgm:pt modelId="{9ADCA168-1C82-4A39-BBB9-D2CA5F0E2A08}" type="sibTrans" cxnId="{C96D9AAB-E294-4FCC-81CB-2105B92983B5}">
      <dgm:prSet/>
      <dgm:spPr/>
      <dgm:t>
        <a:bodyPr/>
        <a:lstStyle/>
        <a:p>
          <a:endParaRPr lang="en-US"/>
        </a:p>
      </dgm:t>
    </dgm:pt>
    <dgm:pt modelId="{2D61B6BA-CD70-4870-B37D-F0E3948C4477}">
      <dgm:prSet/>
      <dgm:spPr/>
      <dgm:t>
        <a:bodyPr/>
        <a:lstStyle/>
        <a:p>
          <a:r>
            <a:rPr lang="en-US"/>
            <a:t>2025 state of Machine Identity Security Report. (n.d.-b). https://www.cyberark.com/CyberArk-2025-state-of-machine-identity-security-report.pdf </a:t>
          </a:r>
        </a:p>
      </dgm:t>
    </dgm:pt>
    <dgm:pt modelId="{734D5AE9-83C9-4B14-9F0B-CC8E60C249D3}" type="parTrans" cxnId="{3FB048D6-FDB5-4FFA-8FB1-7140FB4171F6}">
      <dgm:prSet/>
      <dgm:spPr/>
      <dgm:t>
        <a:bodyPr/>
        <a:lstStyle/>
        <a:p>
          <a:endParaRPr lang="en-US"/>
        </a:p>
      </dgm:t>
    </dgm:pt>
    <dgm:pt modelId="{9D747802-7CBC-4B25-82B3-FE7011D85E88}" type="sibTrans" cxnId="{3FB048D6-FDB5-4FFA-8FB1-7140FB4171F6}">
      <dgm:prSet/>
      <dgm:spPr/>
      <dgm:t>
        <a:bodyPr/>
        <a:lstStyle/>
        <a:p>
          <a:endParaRPr lang="en-US"/>
        </a:p>
      </dgm:t>
    </dgm:pt>
    <dgm:pt modelId="{1A7336BC-5734-40C2-B4F5-2D322A594B25}">
      <dgm:prSet/>
      <dgm:spPr/>
      <dgm:t>
        <a:bodyPr/>
        <a:lstStyle/>
        <a:p>
          <a:r>
            <a:rPr lang="en-US"/>
            <a:t>Adam, W. by S. (2024, April 30). </a:t>
          </a:r>
          <a:r>
            <a:rPr lang="en-US" i="1"/>
            <a:t>The state of ransomware 2024</a:t>
          </a:r>
          <a:r>
            <a:rPr lang="en-US"/>
            <a:t>. Sophos News. https://news.sophos.com/en-us/2024/04/30/the-state-of-ransomware-2024 </a:t>
          </a:r>
        </a:p>
      </dgm:t>
    </dgm:pt>
    <dgm:pt modelId="{5D5407C9-29F7-425B-82F8-85BAAABE595B}" type="parTrans" cxnId="{AD6DA99F-5345-4991-BA9C-B61FC35917A8}">
      <dgm:prSet/>
      <dgm:spPr/>
      <dgm:t>
        <a:bodyPr/>
        <a:lstStyle/>
        <a:p>
          <a:endParaRPr lang="en-US"/>
        </a:p>
      </dgm:t>
    </dgm:pt>
    <dgm:pt modelId="{0AECF97D-56E3-442F-B9AB-6B4EAC59FAD8}" type="sibTrans" cxnId="{AD6DA99F-5345-4991-BA9C-B61FC35917A8}">
      <dgm:prSet/>
      <dgm:spPr/>
      <dgm:t>
        <a:bodyPr/>
        <a:lstStyle/>
        <a:p>
          <a:endParaRPr lang="en-US"/>
        </a:p>
      </dgm:t>
    </dgm:pt>
    <dgm:pt modelId="{EFCA8426-EB88-46E0-BDBC-23254709545D}">
      <dgm:prSet/>
      <dgm:spPr/>
      <dgm:t>
        <a:bodyPr/>
        <a:lstStyle/>
        <a:p>
          <a:r>
            <a:rPr lang="en-US"/>
            <a:t>Adam, W. by S. (2025, June 24). </a:t>
          </a:r>
          <a:r>
            <a:rPr lang="en-US" i="1"/>
            <a:t>The state of ransomware 2025</a:t>
          </a:r>
          <a:r>
            <a:rPr lang="en-US"/>
            <a:t>. Sophos News. https://news.sophos.com/en-us/2025/06/24/the-state-of-ransomware-2025/ </a:t>
          </a:r>
        </a:p>
      </dgm:t>
    </dgm:pt>
    <dgm:pt modelId="{031E6673-D55E-4717-9175-9D715A8661D7}" type="parTrans" cxnId="{63D5D0B8-0C02-467E-82FB-C487BBE46E60}">
      <dgm:prSet/>
      <dgm:spPr/>
      <dgm:t>
        <a:bodyPr/>
        <a:lstStyle/>
        <a:p>
          <a:endParaRPr lang="en-US"/>
        </a:p>
      </dgm:t>
    </dgm:pt>
    <dgm:pt modelId="{0D51D75F-79CB-4DD4-8B3E-CA8F8326ADB9}" type="sibTrans" cxnId="{63D5D0B8-0C02-467E-82FB-C487BBE46E60}">
      <dgm:prSet/>
      <dgm:spPr/>
      <dgm:t>
        <a:bodyPr/>
        <a:lstStyle/>
        <a:p>
          <a:endParaRPr lang="en-US"/>
        </a:p>
      </dgm:t>
    </dgm:pt>
    <dgm:pt modelId="{AAE0B9F9-F399-417F-8BB6-2B0C7CF59016}">
      <dgm:prSet/>
      <dgm:spPr/>
      <dgm:t>
        <a:bodyPr/>
        <a:lstStyle/>
        <a:p>
          <a:r>
            <a:rPr lang="en-US"/>
            <a:t>Cloud market share Q2 2025: Microsoft Dips, AWS still kingpin. (n.d.-c). https://www.crn.com/news/cloud/2025/cloud-market-share-q2-2025-microsoft-dips-aws-still-kingpin </a:t>
          </a:r>
        </a:p>
      </dgm:t>
    </dgm:pt>
    <dgm:pt modelId="{54CFBAB1-7938-4080-843A-8AE9F321F03D}" type="parTrans" cxnId="{CD973BDD-968B-4931-BA11-FEFCD2AAA356}">
      <dgm:prSet/>
      <dgm:spPr/>
      <dgm:t>
        <a:bodyPr/>
        <a:lstStyle/>
        <a:p>
          <a:endParaRPr lang="en-US"/>
        </a:p>
      </dgm:t>
    </dgm:pt>
    <dgm:pt modelId="{90C17780-8AC3-47B4-B5B0-1FFB10577D2F}" type="sibTrans" cxnId="{CD973BDD-968B-4931-BA11-FEFCD2AAA356}">
      <dgm:prSet/>
      <dgm:spPr/>
      <dgm:t>
        <a:bodyPr/>
        <a:lstStyle/>
        <a:p>
          <a:endParaRPr lang="en-US"/>
        </a:p>
      </dgm:t>
    </dgm:pt>
    <dgm:pt modelId="{EB889136-157D-4B1E-89CC-9F79221E3F3E}">
      <dgm:prSet/>
      <dgm:spPr/>
      <dgm:t>
        <a:bodyPr/>
        <a:lstStyle/>
        <a:p>
          <a:r>
            <a:rPr lang="en-US"/>
            <a:t>Cloud market share Q2 2025: Microsoft Dips, AWS still kingpin. (n.d.-d). https://www.crn.com/news/cloud/2025/cloud-market-share-q2-2025-microsoft-dips-aws-still-kingpin </a:t>
          </a:r>
        </a:p>
      </dgm:t>
    </dgm:pt>
    <dgm:pt modelId="{0B39C9F0-B17D-47FD-B9C6-5AA941B22EF3}" type="parTrans" cxnId="{F56C2D8D-7504-4786-A9C2-6883AE055C8E}">
      <dgm:prSet/>
      <dgm:spPr/>
      <dgm:t>
        <a:bodyPr/>
        <a:lstStyle/>
        <a:p>
          <a:endParaRPr lang="en-US"/>
        </a:p>
      </dgm:t>
    </dgm:pt>
    <dgm:pt modelId="{B105E6FD-D555-4528-9655-B97F4ED6C4FD}" type="sibTrans" cxnId="{F56C2D8D-7504-4786-A9C2-6883AE055C8E}">
      <dgm:prSet/>
      <dgm:spPr/>
      <dgm:t>
        <a:bodyPr/>
        <a:lstStyle/>
        <a:p>
          <a:endParaRPr lang="en-US"/>
        </a:p>
      </dgm:t>
    </dgm:pt>
    <dgm:pt modelId="{B3F742AB-1661-4B34-9052-775BA68B646F}">
      <dgm:prSet/>
      <dgm:spPr/>
      <dgm:t>
        <a:bodyPr/>
        <a:lstStyle/>
        <a:p>
          <a:r>
            <a:rPr lang="en-US"/>
            <a:t>European Union Agency for Cybersecurity October 2023 enisa threat. (n.d.-e). https://www.enisa.europa.eu/sites/default/files/publications/ENISA%20Threat%20Landscape%202023.pdf </a:t>
          </a:r>
        </a:p>
      </dgm:t>
    </dgm:pt>
    <dgm:pt modelId="{8191E4E6-FF03-4A94-B998-454C3C29FFE3}" type="parTrans" cxnId="{E16A4BB9-7C78-4C78-B138-B87E667E2612}">
      <dgm:prSet/>
      <dgm:spPr/>
      <dgm:t>
        <a:bodyPr/>
        <a:lstStyle/>
        <a:p>
          <a:endParaRPr lang="en-US"/>
        </a:p>
      </dgm:t>
    </dgm:pt>
    <dgm:pt modelId="{756CE31A-9FF6-46DD-BCEC-C7BFEAC1DC7F}" type="sibTrans" cxnId="{E16A4BB9-7C78-4C78-B138-B87E667E2612}">
      <dgm:prSet/>
      <dgm:spPr/>
      <dgm:t>
        <a:bodyPr/>
        <a:lstStyle/>
        <a:p>
          <a:endParaRPr lang="en-US"/>
        </a:p>
      </dgm:t>
    </dgm:pt>
    <dgm:pt modelId="{53F399CC-2BEE-4143-80B4-03FDBD5BD430}">
      <dgm:prSet/>
      <dgm:spPr/>
      <dgm:t>
        <a:bodyPr/>
        <a:lstStyle/>
        <a:p>
          <a:r>
            <a:rPr lang="en-US" i="1"/>
            <a:t>ISO/IEC 27017:2015</a:t>
          </a:r>
          <a:r>
            <a:rPr lang="en-US"/>
            <a:t>. ISO. (2025, July 24). https://www.iso.org/standard/43757.html </a:t>
          </a:r>
        </a:p>
      </dgm:t>
    </dgm:pt>
    <dgm:pt modelId="{70F0497C-8BE2-462F-8264-93A80B658AC7}" type="parTrans" cxnId="{C86C3A6F-D7D4-4C26-AFAB-CE1976BC79B0}">
      <dgm:prSet/>
      <dgm:spPr/>
      <dgm:t>
        <a:bodyPr/>
        <a:lstStyle/>
        <a:p>
          <a:endParaRPr lang="en-US"/>
        </a:p>
      </dgm:t>
    </dgm:pt>
    <dgm:pt modelId="{2168714C-DA33-4140-8F6F-2E4E320B24C2}" type="sibTrans" cxnId="{C86C3A6F-D7D4-4C26-AFAB-CE1976BC79B0}">
      <dgm:prSet/>
      <dgm:spPr/>
      <dgm:t>
        <a:bodyPr/>
        <a:lstStyle/>
        <a:p>
          <a:endParaRPr lang="en-US"/>
        </a:p>
      </dgm:t>
    </dgm:pt>
    <dgm:pt modelId="{FD3B509B-89EA-4067-A3C5-D1D33F527978}">
      <dgm:prSet/>
      <dgm:spPr/>
      <dgm:t>
        <a:bodyPr/>
        <a:lstStyle/>
        <a:p>
          <a:r>
            <a:rPr lang="en-US" i="1"/>
            <a:t>Maritime Cyber Risk</a:t>
          </a:r>
          <a:r>
            <a:rPr lang="en-US"/>
            <a:t>. International Maritime Organization. (n.d.). https://www.imo.org/en/ourwork/security/pages/cyber-security.aspx </a:t>
          </a:r>
        </a:p>
      </dgm:t>
    </dgm:pt>
    <dgm:pt modelId="{3F1489B8-142A-4DB6-9EB1-68DAE4B381AF}" type="parTrans" cxnId="{8AD2BAF3-8198-4CD1-AA2C-F29CFA8A10E6}">
      <dgm:prSet/>
      <dgm:spPr/>
      <dgm:t>
        <a:bodyPr/>
        <a:lstStyle/>
        <a:p>
          <a:endParaRPr lang="en-US"/>
        </a:p>
      </dgm:t>
    </dgm:pt>
    <dgm:pt modelId="{626F9733-6AF0-4925-93B1-15080DD723DC}" type="sibTrans" cxnId="{8AD2BAF3-8198-4CD1-AA2C-F29CFA8A10E6}">
      <dgm:prSet/>
      <dgm:spPr/>
      <dgm:t>
        <a:bodyPr/>
        <a:lstStyle/>
        <a:p>
          <a:endParaRPr lang="en-US"/>
        </a:p>
      </dgm:t>
    </dgm:pt>
    <dgm:pt modelId="{8DC4F97E-DD63-4F4E-94AF-29DA970F9114}">
      <dgm:prSet/>
      <dgm:spPr/>
      <dgm:t>
        <a:bodyPr/>
        <a:lstStyle/>
        <a:p>
          <a:r>
            <a:rPr lang="en-US" i="1"/>
            <a:t>Obligations of data controllers under the Data Protection Act (DPA): Office of the information commissioner, Jamaica</a:t>
          </a:r>
          <a:r>
            <a:rPr lang="en-US"/>
            <a:t>. Obligations of Data Controllers under the Data Protection Act (DPA) | Office of the Information Commissioner, Jamaica. (n.d.). https://oic.gov.jm/press-release/obligations-data-controllers-under-data-protection-act-dpa </a:t>
          </a:r>
        </a:p>
      </dgm:t>
    </dgm:pt>
    <dgm:pt modelId="{FBC2FD7A-64DD-4599-9372-FC727B4508D8}" type="parTrans" cxnId="{301B748B-C30E-4494-95F1-8738E3E6C251}">
      <dgm:prSet/>
      <dgm:spPr/>
      <dgm:t>
        <a:bodyPr/>
        <a:lstStyle/>
        <a:p>
          <a:endParaRPr lang="en-US"/>
        </a:p>
      </dgm:t>
    </dgm:pt>
    <dgm:pt modelId="{F2449044-E3BD-462C-830A-5AD70A02E4AB}" type="sibTrans" cxnId="{301B748B-C30E-4494-95F1-8738E3E6C251}">
      <dgm:prSet/>
      <dgm:spPr/>
      <dgm:t>
        <a:bodyPr/>
        <a:lstStyle/>
        <a:p>
          <a:endParaRPr lang="en-US"/>
        </a:p>
      </dgm:t>
    </dgm:pt>
    <dgm:pt modelId="{48DE697C-DA5B-4323-9A1D-D37237AC00FE}">
      <dgm:prSet/>
      <dgm:spPr/>
      <dgm:t>
        <a:bodyPr/>
        <a:lstStyle/>
        <a:p>
          <a:r>
            <a:rPr lang="en-US"/>
            <a:t>O. A. S. P. (n.d.). </a:t>
          </a:r>
          <a:r>
            <a:rPr lang="en-US" i="1"/>
            <a:t>Owasp top 10 API security risks – 2023</a:t>
          </a:r>
          <a:r>
            <a:rPr lang="en-US"/>
            <a:t>. OWASP Top 10 API Security Risks – 2023 - OWASP API Security Top 10. https://owasp.org/API-Security/editions/2023/en/0x11-t10/ </a:t>
          </a:r>
        </a:p>
      </dgm:t>
    </dgm:pt>
    <dgm:pt modelId="{02A64EF0-1D75-466B-BF80-81BB1FA57F9A}" type="parTrans" cxnId="{5FA4C718-4C01-456E-B781-EABD2C1970CA}">
      <dgm:prSet/>
      <dgm:spPr/>
      <dgm:t>
        <a:bodyPr/>
        <a:lstStyle/>
        <a:p>
          <a:endParaRPr lang="en-US"/>
        </a:p>
      </dgm:t>
    </dgm:pt>
    <dgm:pt modelId="{4B63B4FF-4328-4A7E-9234-7F8A279CE7F2}" type="sibTrans" cxnId="{5FA4C718-4C01-456E-B781-EABD2C1970CA}">
      <dgm:prSet/>
      <dgm:spPr/>
      <dgm:t>
        <a:bodyPr/>
        <a:lstStyle/>
        <a:p>
          <a:endParaRPr lang="en-US"/>
        </a:p>
      </dgm:t>
    </dgm:pt>
    <dgm:pt modelId="{DA9EE261-91F2-40FB-A0D5-DE351AE5268A}" type="pres">
      <dgm:prSet presAssocID="{AEBEF5CC-FECB-4876-929E-873C947C763F}" presName="vert0" presStyleCnt="0">
        <dgm:presLayoutVars>
          <dgm:dir/>
          <dgm:animOne val="branch"/>
          <dgm:animLvl val="lvl"/>
        </dgm:presLayoutVars>
      </dgm:prSet>
      <dgm:spPr/>
    </dgm:pt>
    <dgm:pt modelId="{002CF39E-5056-40D6-B8BF-F9B66FED8555}" type="pres">
      <dgm:prSet presAssocID="{B99120A2-5B7E-4BCA-8027-A3CBEADD8346}" presName="thickLine" presStyleLbl="alignNode1" presStyleIdx="0" presStyleCnt="11"/>
      <dgm:spPr/>
    </dgm:pt>
    <dgm:pt modelId="{FC233666-4A52-4137-8B40-B10AD14F45AF}" type="pres">
      <dgm:prSet presAssocID="{B99120A2-5B7E-4BCA-8027-A3CBEADD8346}" presName="horz1" presStyleCnt="0"/>
      <dgm:spPr/>
    </dgm:pt>
    <dgm:pt modelId="{B46B71EF-0642-45C7-BF9B-FF884F1D8530}" type="pres">
      <dgm:prSet presAssocID="{B99120A2-5B7E-4BCA-8027-A3CBEADD8346}" presName="tx1" presStyleLbl="revTx" presStyleIdx="0" presStyleCnt="11"/>
      <dgm:spPr/>
    </dgm:pt>
    <dgm:pt modelId="{E4B2E323-626B-43BD-998F-59D825EEDFAC}" type="pres">
      <dgm:prSet presAssocID="{B99120A2-5B7E-4BCA-8027-A3CBEADD8346}" presName="vert1" presStyleCnt="0"/>
      <dgm:spPr/>
    </dgm:pt>
    <dgm:pt modelId="{3F1C4328-64DF-4145-8EAD-4215EB48A222}" type="pres">
      <dgm:prSet presAssocID="{2D61B6BA-CD70-4870-B37D-F0E3948C4477}" presName="thickLine" presStyleLbl="alignNode1" presStyleIdx="1" presStyleCnt="11"/>
      <dgm:spPr/>
    </dgm:pt>
    <dgm:pt modelId="{058CB11A-CB05-4C22-8728-BFC263BC35E3}" type="pres">
      <dgm:prSet presAssocID="{2D61B6BA-CD70-4870-B37D-F0E3948C4477}" presName="horz1" presStyleCnt="0"/>
      <dgm:spPr/>
    </dgm:pt>
    <dgm:pt modelId="{E53CFCF4-0DC1-4ABD-9096-F2A1319A3F3E}" type="pres">
      <dgm:prSet presAssocID="{2D61B6BA-CD70-4870-B37D-F0E3948C4477}" presName="tx1" presStyleLbl="revTx" presStyleIdx="1" presStyleCnt="11"/>
      <dgm:spPr/>
    </dgm:pt>
    <dgm:pt modelId="{11CB61F4-F7A9-4998-A3AA-CAC34FA068C2}" type="pres">
      <dgm:prSet presAssocID="{2D61B6BA-CD70-4870-B37D-F0E3948C4477}" presName="vert1" presStyleCnt="0"/>
      <dgm:spPr/>
    </dgm:pt>
    <dgm:pt modelId="{77EF2EC7-4114-4AB2-8F91-F62183867AEB}" type="pres">
      <dgm:prSet presAssocID="{1A7336BC-5734-40C2-B4F5-2D322A594B25}" presName="thickLine" presStyleLbl="alignNode1" presStyleIdx="2" presStyleCnt="11"/>
      <dgm:spPr/>
    </dgm:pt>
    <dgm:pt modelId="{70F01F5E-57D5-45A2-8514-A0B9871DCBEF}" type="pres">
      <dgm:prSet presAssocID="{1A7336BC-5734-40C2-B4F5-2D322A594B25}" presName="horz1" presStyleCnt="0"/>
      <dgm:spPr/>
    </dgm:pt>
    <dgm:pt modelId="{9CD65D2B-8C2F-48B8-A294-E8CBB217F951}" type="pres">
      <dgm:prSet presAssocID="{1A7336BC-5734-40C2-B4F5-2D322A594B25}" presName="tx1" presStyleLbl="revTx" presStyleIdx="2" presStyleCnt="11"/>
      <dgm:spPr/>
    </dgm:pt>
    <dgm:pt modelId="{63D73EC7-6D2B-4320-9455-576B54CF385B}" type="pres">
      <dgm:prSet presAssocID="{1A7336BC-5734-40C2-B4F5-2D322A594B25}" presName="vert1" presStyleCnt="0"/>
      <dgm:spPr/>
    </dgm:pt>
    <dgm:pt modelId="{F3676EE0-4BE8-4FA5-97F5-CE3DAFCAE471}" type="pres">
      <dgm:prSet presAssocID="{EFCA8426-EB88-46E0-BDBC-23254709545D}" presName="thickLine" presStyleLbl="alignNode1" presStyleIdx="3" presStyleCnt="11"/>
      <dgm:spPr/>
    </dgm:pt>
    <dgm:pt modelId="{C2F82557-6EEC-4F27-B7A3-7CBEBE789496}" type="pres">
      <dgm:prSet presAssocID="{EFCA8426-EB88-46E0-BDBC-23254709545D}" presName="horz1" presStyleCnt="0"/>
      <dgm:spPr/>
    </dgm:pt>
    <dgm:pt modelId="{4A91B0E2-2E48-4D24-8B28-C6446DA9C2D6}" type="pres">
      <dgm:prSet presAssocID="{EFCA8426-EB88-46E0-BDBC-23254709545D}" presName="tx1" presStyleLbl="revTx" presStyleIdx="3" presStyleCnt="11"/>
      <dgm:spPr/>
    </dgm:pt>
    <dgm:pt modelId="{DADA3858-4530-4E24-9472-D391E6B7A408}" type="pres">
      <dgm:prSet presAssocID="{EFCA8426-EB88-46E0-BDBC-23254709545D}" presName="vert1" presStyleCnt="0"/>
      <dgm:spPr/>
    </dgm:pt>
    <dgm:pt modelId="{464D4D6A-FAA3-49F4-AD45-C220A1368DDF}" type="pres">
      <dgm:prSet presAssocID="{AAE0B9F9-F399-417F-8BB6-2B0C7CF59016}" presName="thickLine" presStyleLbl="alignNode1" presStyleIdx="4" presStyleCnt="11"/>
      <dgm:spPr/>
    </dgm:pt>
    <dgm:pt modelId="{027248F9-BB98-4CF1-856C-9802572A0E11}" type="pres">
      <dgm:prSet presAssocID="{AAE0B9F9-F399-417F-8BB6-2B0C7CF59016}" presName="horz1" presStyleCnt="0"/>
      <dgm:spPr/>
    </dgm:pt>
    <dgm:pt modelId="{727054FA-55D1-4DB2-8F04-1D8F11F1DFAA}" type="pres">
      <dgm:prSet presAssocID="{AAE0B9F9-F399-417F-8BB6-2B0C7CF59016}" presName="tx1" presStyleLbl="revTx" presStyleIdx="4" presStyleCnt="11"/>
      <dgm:spPr/>
    </dgm:pt>
    <dgm:pt modelId="{D09A5C52-08FA-4791-B672-AAEC8F9F9088}" type="pres">
      <dgm:prSet presAssocID="{AAE0B9F9-F399-417F-8BB6-2B0C7CF59016}" presName="vert1" presStyleCnt="0"/>
      <dgm:spPr/>
    </dgm:pt>
    <dgm:pt modelId="{680801EF-80DD-4939-977D-0F041D108631}" type="pres">
      <dgm:prSet presAssocID="{EB889136-157D-4B1E-89CC-9F79221E3F3E}" presName="thickLine" presStyleLbl="alignNode1" presStyleIdx="5" presStyleCnt="11"/>
      <dgm:spPr/>
    </dgm:pt>
    <dgm:pt modelId="{9A4DECE8-A320-4111-B8FA-8A68D987DBE3}" type="pres">
      <dgm:prSet presAssocID="{EB889136-157D-4B1E-89CC-9F79221E3F3E}" presName="horz1" presStyleCnt="0"/>
      <dgm:spPr/>
    </dgm:pt>
    <dgm:pt modelId="{A036B7A3-9EF6-4654-B01D-30AA9495FABC}" type="pres">
      <dgm:prSet presAssocID="{EB889136-157D-4B1E-89CC-9F79221E3F3E}" presName="tx1" presStyleLbl="revTx" presStyleIdx="5" presStyleCnt="11"/>
      <dgm:spPr/>
    </dgm:pt>
    <dgm:pt modelId="{B227BB0D-F1E9-4E2A-8D2F-33FDCEA93174}" type="pres">
      <dgm:prSet presAssocID="{EB889136-157D-4B1E-89CC-9F79221E3F3E}" presName="vert1" presStyleCnt="0"/>
      <dgm:spPr/>
    </dgm:pt>
    <dgm:pt modelId="{A0486C31-6619-4DC4-8673-459406CCB06E}" type="pres">
      <dgm:prSet presAssocID="{B3F742AB-1661-4B34-9052-775BA68B646F}" presName="thickLine" presStyleLbl="alignNode1" presStyleIdx="6" presStyleCnt="11"/>
      <dgm:spPr/>
    </dgm:pt>
    <dgm:pt modelId="{795DB930-9787-4CF6-A73C-BD4EAB519960}" type="pres">
      <dgm:prSet presAssocID="{B3F742AB-1661-4B34-9052-775BA68B646F}" presName="horz1" presStyleCnt="0"/>
      <dgm:spPr/>
    </dgm:pt>
    <dgm:pt modelId="{9A901082-6AA9-4E41-ADA0-5228848B28FE}" type="pres">
      <dgm:prSet presAssocID="{B3F742AB-1661-4B34-9052-775BA68B646F}" presName="tx1" presStyleLbl="revTx" presStyleIdx="6" presStyleCnt="11"/>
      <dgm:spPr/>
    </dgm:pt>
    <dgm:pt modelId="{2B36461D-36D2-4F86-B1E9-87463A083807}" type="pres">
      <dgm:prSet presAssocID="{B3F742AB-1661-4B34-9052-775BA68B646F}" presName="vert1" presStyleCnt="0"/>
      <dgm:spPr/>
    </dgm:pt>
    <dgm:pt modelId="{1993B4D9-2544-44B7-A138-F8124AEA1C7B}" type="pres">
      <dgm:prSet presAssocID="{53F399CC-2BEE-4143-80B4-03FDBD5BD430}" presName="thickLine" presStyleLbl="alignNode1" presStyleIdx="7" presStyleCnt="11"/>
      <dgm:spPr/>
    </dgm:pt>
    <dgm:pt modelId="{19162C39-0B6B-442C-950B-27ECD8097FC8}" type="pres">
      <dgm:prSet presAssocID="{53F399CC-2BEE-4143-80B4-03FDBD5BD430}" presName="horz1" presStyleCnt="0"/>
      <dgm:spPr/>
    </dgm:pt>
    <dgm:pt modelId="{08DD6A1B-D846-4EA5-AD2A-5649645D2928}" type="pres">
      <dgm:prSet presAssocID="{53F399CC-2BEE-4143-80B4-03FDBD5BD430}" presName="tx1" presStyleLbl="revTx" presStyleIdx="7" presStyleCnt="11"/>
      <dgm:spPr/>
    </dgm:pt>
    <dgm:pt modelId="{70746668-3344-4DF6-971E-9C3755143698}" type="pres">
      <dgm:prSet presAssocID="{53F399CC-2BEE-4143-80B4-03FDBD5BD430}" presName="vert1" presStyleCnt="0"/>
      <dgm:spPr/>
    </dgm:pt>
    <dgm:pt modelId="{89821C66-B20C-42FE-90A9-EE1FCBEB95BE}" type="pres">
      <dgm:prSet presAssocID="{FD3B509B-89EA-4067-A3C5-D1D33F527978}" presName="thickLine" presStyleLbl="alignNode1" presStyleIdx="8" presStyleCnt="11"/>
      <dgm:spPr/>
    </dgm:pt>
    <dgm:pt modelId="{121639D9-5C99-4E9D-8FCD-A6C987D3E423}" type="pres">
      <dgm:prSet presAssocID="{FD3B509B-89EA-4067-A3C5-D1D33F527978}" presName="horz1" presStyleCnt="0"/>
      <dgm:spPr/>
    </dgm:pt>
    <dgm:pt modelId="{1B8F41CD-B9BF-4DFB-854D-396862321081}" type="pres">
      <dgm:prSet presAssocID="{FD3B509B-89EA-4067-A3C5-D1D33F527978}" presName="tx1" presStyleLbl="revTx" presStyleIdx="8" presStyleCnt="11"/>
      <dgm:spPr/>
    </dgm:pt>
    <dgm:pt modelId="{D7142B5C-4C40-4DAA-9FE7-AD6A2234BDC0}" type="pres">
      <dgm:prSet presAssocID="{FD3B509B-89EA-4067-A3C5-D1D33F527978}" presName="vert1" presStyleCnt="0"/>
      <dgm:spPr/>
    </dgm:pt>
    <dgm:pt modelId="{F00F7B7D-81BF-41AB-89F5-6300D2BFB4A5}" type="pres">
      <dgm:prSet presAssocID="{8DC4F97E-DD63-4F4E-94AF-29DA970F9114}" presName="thickLine" presStyleLbl="alignNode1" presStyleIdx="9" presStyleCnt="11"/>
      <dgm:spPr/>
    </dgm:pt>
    <dgm:pt modelId="{ABB739E7-5749-46EF-915D-43CC05E7A101}" type="pres">
      <dgm:prSet presAssocID="{8DC4F97E-DD63-4F4E-94AF-29DA970F9114}" presName="horz1" presStyleCnt="0"/>
      <dgm:spPr/>
    </dgm:pt>
    <dgm:pt modelId="{942D6E21-AE83-40AE-ABD7-B67703D5A2A4}" type="pres">
      <dgm:prSet presAssocID="{8DC4F97E-DD63-4F4E-94AF-29DA970F9114}" presName="tx1" presStyleLbl="revTx" presStyleIdx="9" presStyleCnt="11"/>
      <dgm:spPr/>
    </dgm:pt>
    <dgm:pt modelId="{4CBA723C-31A6-42EC-B9DF-28D81EADA663}" type="pres">
      <dgm:prSet presAssocID="{8DC4F97E-DD63-4F4E-94AF-29DA970F9114}" presName="vert1" presStyleCnt="0"/>
      <dgm:spPr/>
    </dgm:pt>
    <dgm:pt modelId="{B6BA8FA9-EB79-4867-8BA6-885B067CD7CA}" type="pres">
      <dgm:prSet presAssocID="{48DE697C-DA5B-4323-9A1D-D37237AC00FE}" presName="thickLine" presStyleLbl="alignNode1" presStyleIdx="10" presStyleCnt="11"/>
      <dgm:spPr/>
    </dgm:pt>
    <dgm:pt modelId="{86877376-AEE8-438E-9F3E-BFA45D0DEBB3}" type="pres">
      <dgm:prSet presAssocID="{48DE697C-DA5B-4323-9A1D-D37237AC00FE}" presName="horz1" presStyleCnt="0"/>
      <dgm:spPr/>
    </dgm:pt>
    <dgm:pt modelId="{C61DCBCA-3F16-4925-80DF-51FC13A728F1}" type="pres">
      <dgm:prSet presAssocID="{48DE697C-DA5B-4323-9A1D-D37237AC00FE}" presName="tx1" presStyleLbl="revTx" presStyleIdx="10" presStyleCnt="11"/>
      <dgm:spPr/>
    </dgm:pt>
    <dgm:pt modelId="{D0F32919-B328-4E13-8F76-E2571A3E58CD}" type="pres">
      <dgm:prSet presAssocID="{48DE697C-DA5B-4323-9A1D-D37237AC00FE}" presName="vert1" presStyleCnt="0"/>
      <dgm:spPr/>
    </dgm:pt>
  </dgm:ptLst>
  <dgm:cxnLst>
    <dgm:cxn modelId="{5FA4C718-4C01-456E-B781-EABD2C1970CA}" srcId="{AEBEF5CC-FECB-4876-929E-873C947C763F}" destId="{48DE697C-DA5B-4323-9A1D-D37237AC00FE}" srcOrd="10" destOrd="0" parTransId="{02A64EF0-1D75-466B-BF80-81BB1FA57F9A}" sibTransId="{4B63B4FF-4328-4A7E-9234-7F8A279CE7F2}"/>
    <dgm:cxn modelId="{C8969019-3C6F-4654-B439-5A18A4277C5C}" type="presOf" srcId="{EFCA8426-EB88-46E0-BDBC-23254709545D}" destId="{4A91B0E2-2E48-4D24-8B28-C6446DA9C2D6}" srcOrd="0" destOrd="0" presId="urn:microsoft.com/office/officeart/2008/layout/LinedList"/>
    <dgm:cxn modelId="{F103BB1A-7B0A-4FCD-9C4C-0E11DF1D3608}" type="presOf" srcId="{53F399CC-2BEE-4143-80B4-03FDBD5BD430}" destId="{08DD6A1B-D846-4EA5-AD2A-5649645D2928}" srcOrd="0" destOrd="0" presId="urn:microsoft.com/office/officeart/2008/layout/LinedList"/>
    <dgm:cxn modelId="{6388D831-7F92-4E1B-9451-7537551002B4}" type="presOf" srcId="{AEBEF5CC-FECB-4876-929E-873C947C763F}" destId="{DA9EE261-91F2-40FB-A0D5-DE351AE5268A}" srcOrd="0" destOrd="0" presId="urn:microsoft.com/office/officeart/2008/layout/LinedList"/>
    <dgm:cxn modelId="{45FC803F-1083-4898-8052-381D73A5D0FD}" type="presOf" srcId="{AAE0B9F9-F399-417F-8BB6-2B0C7CF59016}" destId="{727054FA-55D1-4DB2-8F04-1D8F11F1DFAA}" srcOrd="0" destOrd="0" presId="urn:microsoft.com/office/officeart/2008/layout/LinedList"/>
    <dgm:cxn modelId="{6778AE43-D36A-4ABD-AC86-EA2BCEEE8DC9}" type="presOf" srcId="{1A7336BC-5734-40C2-B4F5-2D322A594B25}" destId="{9CD65D2B-8C2F-48B8-A294-E8CBB217F951}" srcOrd="0" destOrd="0" presId="urn:microsoft.com/office/officeart/2008/layout/LinedList"/>
    <dgm:cxn modelId="{C86C3A6F-D7D4-4C26-AFAB-CE1976BC79B0}" srcId="{AEBEF5CC-FECB-4876-929E-873C947C763F}" destId="{53F399CC-2BEE-4143-80B4-03FDBD5BD430}" srcOrd="7" destOrd="0" parTransId="{70F0497C-8BE2-462F-8264-93A80B658AC7}" sibTransId="{2168714C-DA33-4140-8F6F-2E4E320B24C2}"/>
    <dgm:cxn modelId="{301B748B-C30E-4494-95F1-8738E3E6C251}" srcId="{AEBEF5CC-FECB-4876-929E-873C947C763F}" destId="{8DC4F97E-DD63-4F4E-94AF-29DA970F9114}" srcOrd="9" destOrd="0" parTransId="{FBC2FD7A-64DD-4599-9372-FC727B4508D8}" sibTransId="{F2449044-E3BD-462C-830A-5AD70A02E4AB}"/>
    <dgm:cxn modelId="{03A0678C-2BE8-450A-9D06-5425C325A23A}" type="presOf" srcId="{2D61B6BA-CD70-4870-B37D-F0E3948C4477}" destId="{E53CFCF4-0DC1-4ABD-9096-F2A1319A3F3E}" srcOrd="0" destOrd="0" presId="urn:microsoft.com/office/officeart/2008/layout/LinedList"/>
    <dgm:cxn modelId="{F56C2D8D-7504-4786-A9C2-6883AE055C8E}" srcId="{AEBEF5CC-FECB-4876-929E-873C947C763F}" destId="{EB889136-157D-4B1E-89CC-9F79221E3F3E}" srcOrd="5" destOrd="0" parTransId="{0B39C9F0-B17D-47FD-B9C6-5AA941B22EF3}" sibTransId="{B105E6FD-D555-4528-9655-B97F4ED6C4FD}"/>
    <dgm:cxn modelId="{426E0D8F-E6CB-4808-8E66-F9D3B5D3995A}" type="presOf" srcId="{48DE697C-DA5B-4323-9A1D-D37237AC00FE}" destId="{C61DCBCA-3F16-4925-80DF-51FC13A728F1}" srcOrd="0" destOrd="0" presId="urn:microsoft.com/office/officeart/2008/layout/LinedList"/>
    <dgm:cxn modelId="{C743F08F-FF71-4914-B615-842AC966A195}" type="presOf" srcId="{EB889136-157D-4B1E-89CC-9F79221E3F3E}" destId="{A036B7A3-9EF6-4654-B01D-30AA9495FABC}" srcOrd="0" destOrd="0" presId="urn:microsoft.com/office/officeart/2008/layout/LinedList"/>
    <dgm:cxn modelId="{00C8CC91-B6B1-4BCD-9B9F-698470183ECC}" type="presOf" srcId="{B99120A2-5B7E-4BCA-8027-A3CBEADD8346}" destId="{B46B71EF-0642-45C7-BF9B-FF884F1D8530}" srcOrd="0" destOrd="0" presId="urn:microsoft.com/office/officeart/2008/layout/LinedList"/>
    <dgm:cxn modelId="{AD6DA99F-5345-4991-BA9C-B61FC35917A8}" srcId="{AEBEF5CC-FECB-4876-929E-873C947C763F}" destId="{1A7336BC-5734-40C2-B4F5-2D322A594B25}" srcOrd="2" destOrd="0" parTransId="{5D5407C9-29F7-425B-82F8-85BAAABE595B}" sibTransId="{0AECF97D-56E3-442F-B9AB-6B4EAC59FAD8}"/>
    <dgm:cxn modelId="{C96D9AAB-E294-4FCC-81CB-2105B92983B5}" srcId="{AEBEF5CC-FECB-4876-929E-873C947C763F}" destId="{B99120A2-5B7E-4BCA-8027-A3CBEADD8346}" srcOrd="0" destOrd="0" parTransId="{B1CF7B76-C6C7-481F-A46A-B36F67541A47}" sibTransId="{9ADCA168-1C82-4A39-BBB9-D2CA5F0E2A08}"/>
    <dgm:cxn modelId="{343227B1-6A99-4818-BA2A-BF2B2D381CB5}" type="presOf" srcId="{8DC4F97E-DD63-4F4E-94AF-29DA970F9114}" destId="{942D6E21-AE83-40AE-ABD7-B67703D5A2A4}" srcOrd="0" destOrd="0" presId="urn:microsoft.com/office/officeart/2008/layout/LinedList"/>
    <dgm:cxn modelId="{63D5D0B8-0C02-467E-82FB-C487BBE46E60}" srcId="{AEBEF5CC-FECB-4876-929E-873C947C763F}" destId="{EFCA8426-EB88-46E0-BDBC-23254709545D}" srcOrd="3" destOrd="0" parTransId="{031E6673-D55E-4717-9175-9D715A8661D7}" sibTransId="{0D51D75F-79CB-4DD4-8B3E-CA8F8326ADB9}"/>
    <dgm:cxn modelId="{E16A4BB9-7C78-4C78-B138-B87E667E2612}" srcId="{AEBEF5CC-FECB-4876-929E-873C947C763F}" destId="{B3F742AB-1661-4B34-9052-775BA68B646F}" srcOrd="6" destOrd="0" parTransId="{8191E4E6-FF03-4A94-B998-454C3C29FFE3}" sibTransId="{756CE31A-9FF6-46DD-BCEC-C7BFEAC1DC7F}"/>
    <dgm:cxn modelId="{209406CB-E243-43C8-AEB6-E759E82CD023}" type="presOf" srcId="{FD3B509B-89EA-4067-A3C5-D1D33F527978}" destId="{1B8F41CD-B9BF-4DFB-854D-396862321081}" srcOrd="0" destOrd="0" presId="urn:microsoft.com/office/officeart/2008/layout/LinedList"/>
    <dgm:cxn modelId="{9FF7A7D4-61CD-48FA-8B97-04C50CE72974}" type="presOf" srcId="{B3F742AB-1661-4B34-9052-775BA68B646F}" destId="{9A901082-6AA9-4E41-ADA0-5228848B28FE}" srcOrd="0" destOrd="0" presId="urn:microsoft.com/office/officeart/2008/layout/LinedList"/>
    <dgm:cxn modelId="{3FB048D6-FDB5-4FFA-8FB1-7140FB4171F6}" srcId="{AEBEF5CC-FECB-4876-929E-873C947C763F}" destId="{2D61B6BA-CD70-4870-B37D-F0E3948C4477}" srcOrd="1" destOrd="0" parTransId="{734D5AE9-83C9-4B14-9F0B-CC8E60C249D3}" sibTransId="{9D747802-7CBC-4B25-82B3-FE7011D85E88}"/>
    <dgm:cxn modelId="{CD973BDD-968B-4931-BA11-FEFCD2AAA356}" srcId="{AEBEF5CC-FECB-4876-929E-873C947C763F}" destId="{AAE0B9F9-F399-417F-8BB6-2B0C7CF59016}" srcOrd="4" destOrd="0" parTransId="{54CFBAB1-7938-4080-843A-8AE9F321F03D}" sibTransId="{90C17780-8AC3-47B4-B5B0-1FFB10577D2F}"/>
    <dgm:cxn modelId="{8AD2BAF3-8198-4CD1-AA2C-F29CFA8A10E6}" srcId="{AEBEF5CC-FECB-4876-929E-873C947C763F}" destId="{FD3B509B-89EA-4067-A3C5-D1D33F527978}" srcOrd="8" destOrd="0" parTransId="{3F1489B8-142A-4DB6-9EB1-68DAE4B381AF}" sibTransId="{626F9733-6AF0-4925-93B1-15080DD723DC}"/>
    <dgm:cxn modelId="{967EF148-A25C-4334-826C-92D68DF2B3F5}" type="presParOf" srcId="{DA9EE261-91F2-40FB-A0D5-DE351AE5268A}" destId="{002CF39E-5056-40D6-B8BF-F9B66FED8555}" srcOrd="0" destOrd="0" presId="urn:microsoft.com/office/officeart/2008/layout/LinedList"/>
    <dgm:cxn modelId="{202E06E3-B5E2-4B3F-B046-7D43733B9FAA}" type="presParOf" srcId="{DA9EE261-91F2-40FB-A0D5-DE351AE5268A}" destId="{FC233666-4A52-4137-8B40-B10AD14F45AF}" srcOrd="1" destOrd="0" presId="urn:microsoft.com/office/officeart/2008/layout/LinedList"/>
    <dgm:cxn modelId="{637BE8A2-F8B2-49C9-B7AE-750B8FB8657F}" type="presParOf" srcId="{FC233666-4A52-4137-8B40-B10AD14F45AF}" destId="{B46B71EF-0642-45C7-BF9B-FF884F1D8530}" srcOrd="0" destOrd="0" presId="urn:microsoft.com/office/officeart/2008/layout/LinedList"/>
    <dgm:cxn modelId="{6B0CC56A-8747-40B1-8D89-DE5419085A5B}" type="presParOf" srcId="{FC233666-4A52-4137-8B40-B10AD14F45AF}" destId="{E4B2E323-626B-43BD-998F-59D825EEDFAC}" srcOrd="1" destOrd="0" presId="urn:microsoft.com/office/officeart/2008/layout/LinedList"/>
    <dgm:cxn modelId="{368CCC9A-7FAB-4A11-A0BE-C8D9ECBCEDB3}" type="presParOf" srcId="{DA9EE261-91F2-40FB-A0D5-DE351AE5268A}" destId="{3F1C4328-64DF-4145-8EAD-4215EB48A222}" srcOrd="2" destOrd="0" presId="urn:microsoft.com/office/officeart/2008/layout/LinedList"/>
    <dgm:cxn modelId="{18CFDF77-9B08-4607-918E-30BA8A02245F}" type="presParOf" srcId="{DA9EE261-91F2-40FB-A0D5-DE351AE5268A}" destId="{058CB11A-CB05-4C22-8728-BFC263BC35E3}" srcOrd="3" destOrd="0" presId="urn:microsoft.com/office/officeart/2008/layout/LinedList"/>
    <dgm:cxn modelId="{221ED84E-93D3-43FE-9E23-B5F24A0535F6}" type="presParOf" srcId="{058CB11A-CB05-4C22-8728-BFC263BC35E3}" destId="{E53CFCF4-0DC1-4ABD-9096-F2A1319A3F3E}" srcOrd="0" destOrd="0" presId="urn:microsoft.com/office/officeart/2008/layout/LinedList"/>
    <dgm:cxn modelId="{E03591DB-7CD2-4FBC-811E-C0A1972F4077}" type="presParOf" srcId="{058CB11A-CB05-4C22-8728-BFC263BC35E3}" destId="{11CB61F4-F7A9-4998-A3AA-CAC34FA068C2}" srcOrd="1" destOrd="0" presId="urn:microsoft.com/office/officeart/2008/layout/LinedList"/>
    <dgm:cxn modelId="{C80C32A1-BB22-4E0C-B4BD-446458448DF1}" type="presParOf" srcId="{DA9EE261-91F2-40FB-A0D5-DE351AE5268A}" destId="{77EF2EC7-4114-4AB2-8F91-F62183867AEB}" srcOrd="4" destOrd="0" presId="urn:microsoft.com/office/officeart/2008/layout/LinedList"/>
    <dgm:cxn modelId="{F4171A81-0998-484E-9C23-9B94BB8E4C50}" type="presParOf" srcId="{DA9EE261-91F2-40FB-A0D5-DE351AE5268A}" destId="{70F01F5E-57D5-45A2-8514-A0B9871DCBEF}" srcOrd="5" destOrd="0" presId="urn:microsoft.com/office/officeart/2008/layout/LinedList"/>
    <dgm:cxn modelId="{38B6DF06-F854-4771-BE7B-5F3BB02742E9}" type="presParOf" srcId="{70F01F5E-57D5-45A2-8514-A0B9871DCBEF}" destId="{9CD65D2B-8C2F-48B8-A294-E8CBB217F951}" srcOrd="0" destOrd="0" presId="urn:microsoft.com/office/officeart/2008/layout/LinedList"/>
    <dgm:cxn modelId="{6EFB5E85-2505-45D1-8489-3B3C4DCBAD78}" type="presParOf" srcId="{70F01F5E-57D5-45A2-8514-A0B9871DCBEF}" destId="{63D73EC7-6D2B-4320-9455-576B54CF385B}" srcOrd="1" destOrd="0" presId="urn:microsoft.com/office/officeart/2008/layout/LinedList"/>
    <dgm:cxn modelId="{8C191EA3-B9FD-4CAD-B5FF-E0E7E1F8DF78}" type="presParOf" srcId="{DA9EE261-91F2-40FB-A0D5-DE351AE5268A}" destId="{F3676EE0-4BE8-4FA5-97F5-CE3DAFCAE471}" srcOrd="6" destOrd="0" presId="urn:microsoft.com/office/officeart/2008/layout/LinedList"/>
    <dgm:cxn modelId="{1F14267D-F61B-4EE0-B553-1B379B126A0A}" type="presParOf" srcId="{DA9EE261-91F2-40FB-A0D5-DE351AE5268A}" destId="{C2F82557-6EEC-4F27-B7A3-7CBEBE789496}" srcOrd="7" destOrd="0" presId="urn:microsoft.com/office/officeart/2008/layout/LinedList"/>
    <dgm:cxn modelId="{8979C837-7030-48CE-9A25-0E909BFC9087}" type="presParOf" srcId="{C2F82557-6EEC-4F27-B7A3-7CBEBE789496}" destId="{4A91B0E2-2E48-4D24-8B28-C6446DA9C2D6}" srcOrd="0" destOrd="0" presId="urn:microsoft.com/office/officeart/2008/layout/LinedList"/>
    <dgm:cxn modelId="{BD3A611D-5926-4654-BCA4-B03709951496}" type="presParOf" srcId="{C2F82557-6EEC-4F27-B7A3-7CBEBE789496}" destId="{DADA3858-4530-4E24-9472-D391E6B7A408}" srcOrd="1" destOrd="0" presId="urn:microsoft.com/office/officeart/2008/layout/LinedList"/>
    <dgm:cxn modelId="{A5D5D797-D80C-4A3C-9D68-A19F2BB7F417}" type="presParOf" srcId="{DA9EE261-91F2-40FB-A0D5-DE351AE5268A}" destId="{464D4D6A-FAA3-49F4-AD45-C220A1368DDF}" srcOrd="8" destOrd="0" presId="urn:microsoft.com/office/officeart/2008/layout/LinedList"/>
    <dgm:cxn modelId="{67842459-C9FF-4B80-B990-E14447BA19DF}" type="presParOf" srcId="{DA9EE261-91F2-40FB-A0D5-DE351AE5268A}" destId="{027248F9-BB98-4CF1-856C-9802572A0E11}" srcOrd="9" destOrd="0" presId="urn:microsoft.com/office/officeart/2008/layout/LinedList"/>
    <dgm:cxn modelId="{D5DBF15B-C7C0-46BA-9E84-2E0223A8A516}" type="presParOf" srcId="{027248F9-BB98-4CF1-856C-9802572A0E11}" destId="{727054FA-55D1-4DB2-8F04-1D8F11F1DFAA}" srcOrd="0" destOrd="0" presId="urn:microsoft.com/office/officeart/2008/layout/LinedList"/>
    <dgm:cxn modelId="{FC5882E7-E2FE-4A5C-95CB-1B5965627057}" type="presParOf" srcId="{027248F9-BB98-4CF1-856C-9802572A0E11}" destId="{D09A5C52-08FA-4791-B672-AAEC8F9F9088}" srcOrd="1" destOrd="0" presId="urn:microsoft.com/office/officeart/2008/layout/LinedList"/>
    <dgm:cxn modelId="{D9E35671-18E2-465A-AB51-9E8862805610}" type="presParOf" srcId="{DA9EE261-91F2-40FB-A0D5-DE351AE5268A}" destId="{680801EF-80DD-4939-977D-0F041D108631}" srcOrd="10" destOrd="0" presId="urn:microsoft.com/office/officeart/2008/layout/LinedList"/>
    <dgm:cxn modelId="{071222A9-0EB9-41F5-8BAA-5A76B3E2F679}" type="presParOf" srcId="{DA9EE261-91F2-40FB-A0D5-DE351AE5268A}" destId="{9A4DECE8-A320-4111-B8FA-8A68D987DBE3}" srcOrd="11" destOrd="0" presId="urn:microsoft.com/office/officeart/2008/layout/LinedList"/>
    <dgm:cxn modelId="{B910EB8F-92FF-4545-8518-5DD13CD40E1F}" type="presParOf" srcId="{9A4DECE8-A320-4111-B8FA-8A68D987DBE3}" destId="{A036B7A3-9EF6-4654-B01D-30AA9495FABC}" srcOrd="0" destOrd="0" presId="urn:microsoft.com/office/officeart/2008/layout/LinedList"/>
    <dgm:cxn modelId="{54D7C1CB-EA53-4C4C-9368-1DA6B6727B5B}" type="presParOf" srcId="{9A4DECE8-A320-4111-B8FA-8A68D987DBE3}" destId="{B227BB0D-F1E9-4E2A-8D2F-33FDCEA93174}" srcOrd="1" destOrd="0" presId="urn:microsoft.com/office/officeart/2008/layout/LinedList"/>
    <dgm:cxn modelId="{3EE2FB97-EA6A-426E-9DD7-95EB568F29D8}" type="presParOf" srcId="{DA9EE261-91F2-40FB-A0D5-DE351AE5268A}" destId="{A0486C31-6619-4DC4-8673-459406CCB06E}" srcOrd="12" destOrd="0" presId="urn:microsoft.com/office/officeart/2008/layout/LinedList"/>
    <dgm:cxn modelId="{95098590-B47C-404D-934C-735858A721F5}" type="presParOf" srcId="{DA9EE261-91F2-40FB-A0D5-DE351AE5268A}" destId="{795DB930-9787-4CF6-A73C-BD4EAB519960}" srcOrd="13" destOrd="0" presId="urn:microsoft.com/office/officeart/2008/layout/LinedList"/>
    <dgm:cxn modelId="{94F546CF-DA67-4D9B-A91B-2EACE4016FEF}" type="presParOf" srcId="{795DB930-9787-4CF6-A73C-BD4EAB519960}" destId="{9A901082-6AA9-4E41-ADA0-5228848B28FE}" srcOrd="0" destOrd="0" presId="urn:microsoft.com/office/officeart/2008/layout/LinedList"/>
    <dgm:cxn modelId="{F3FEB421-B10F-4285-9C34-DEF18AF069E1}" type="presParOf" srcId="{795DB930-9787-4CF6-A73C-BD4EAB519960}" destId="{2B36461D-36D2-4F86-B1E9-87463A083807}" srcOrd="1" destOrd="0" presId="urn:microsoft.com/office/officeart/2008/layout/LinedList"/>
    <dgm:cxn modelId="{ACD665FB-33A2-43F8-A28C-E65F28FFE312}" type="presParOf" srcId="{DA9EE261-91F2-40FB-A0D5-DE351AE5268A}" destId="{1993B4D9-2544-44B7-A138-F8124AEA1C7B}" srcOrd="14" destOrd="0" presId="urn:microsoft.com/office/officeart/2008/layout/LinedList"/>
    <dgm:cxn modelId="{A6195F9F-419E-49A3-9ACA-CB36F39DE39D}" type="presParOf" srcId="{DA9EE261-91F2-40FB-A0D5-DE351AE5268A}" destId="{19162C39-0B6B-442C-950B-27ECD8097FC8}" srcOrd="15" destOrd="0" presId="urn:microsoft.com/office/officeart/2008/layout/LinedList"/>
    <dgm:cxn modelId="{3C78E294-F1D7-477D-826A-84C17AD0D329}" type="presParOf" srcId="{19162C39-0B6B-442C-950B-27ECD8097FC8}" destId="{08DD6A1B-D846-4EA5-AD2A-5649645D2928}" srcOrd="0" destOrd="0" presId="urn:microsoft.com/office/officeart/2008/layout/LinedList"/>
    <dgm:cxn modelId="{C53142AC-6FC4-46C6-BB55-4ECBC7FA6AAE}" type="presParOf" srcId="{19162C39-0B6B-442C-950B-27ECD8097FC8}" destId="{70746668-3344-4DF6-971E-9C3755143698}" srcOrd="1" destOrd="0" presId="urn:microsoft.com/office/officeart/2008/layout/LinedList"/>
    <dgm:cxn modelId="{6D4A6761-191C-40B1-9EFF-DC4D6DA17EF1}" type="presParOf" srcId="{DA9EE261-91F2-40FB-A0D5-DE351AE5268A}" destId="{89821C66-B20C-42FE-90A9-EE1FCBEB95BE}" srcOrd="16" destOrd="0" presId="urn:microsoft.com/office/officeart/2008/layout/LinedList"/>
    <dgm:cxn modelId="{14CF0D91-82C2-46BA-93EC-138318741D22}" type="presParOf" srcId="{DA9EE261-91F2-40FB-A0D5-DE351AE5268A}" destId="{121639D9-5C99-4E9D-8FCD-A6C987D3E423}" srcOrd="17" destOrd="0" presId="urn:microsoft.com/office/officeart/2008/layout/LinedList"/>
    <dgm:cxn modelId="{A8459B91-F22C-4B59-B970-4BD99F2E3923}" type="presParOf" srcId="{121639D9-5C99-4E9D-8FCD-A6C987D3E423}" destId="{1B8F41CD-B9BF-4DFB-854D-396862321081}" srcOrd="0" destOrd="0" presId="urn:microsoft.com/office/officeart/2008/layout/LinedList"/>
    <dgm:cxn modelId="{357B2FC8-554A-4DCA-B2B0-A11173EB39AB}" type="presParOf" srcId="{121639D9-5C99-4E9D-8FCD-A6C987D3E423}" destId="{D7142B5C-4C40-4DAA-9FE7-AD6A2234BDC0}" srcOrd="1" destOrd="0" presId="urn:microsoft.com/office/officeart/2008/layout/LinedList"/>
    <dgm:cxn modelId="{A14E737F-F99B-4725-B962-3C37C27A8776}" type="presParOf" srcId="{DA9EE261-91F2-40FB-A0D5-DE351AE5268A}" destId="{F00F7B7D-81BF-41AB-89F5-6300D2BFB4A5}" srcOrd="18" destOrd="0" presId="urn:microsoft.com/office/officeart/2008/layout/LinedList"/>
    <dgm:cxn modelId="{66CFAE32-D587-4AF9-8541-76ED7CF82273}" type="presParOf" srcId="{DA9EE261-91F2-40FB-A0D5-DE351AE5268A}" destId="{ABB739E7-5749-46EF-915D-43CC05E7A101}" srcOrd="19" destOrd="0" presId="urn:microsoft.com/office/officeart/2008/layout/LinedList"/>
    <dgm:cxn modelId="{A25CBEDF-D2F5-42D9-A95A-8CF8821C5870}" type="presParOf" srcId="{ABB739E7-5749-46EF-915D-43CC05E7A101}" destId="{942D6E21-AE83-40AE-ABD7-B67703D5A2A4}" srcOrd="0" destOrd="0" presId="urn:microsoft.com/office/officeart/2008/layout/LinedList"/>
    <dgm:cxn modelId="{673E6A15-9395-4534-B3E1-BF1963B9DA67}" type="presParOf" srcId="{ABB739E7-5749-46EF-915D-43CC05E7A101}" destId="{4CBA723C-31A6-42EC-B9DF-28D81EADA663}" srcOrd="1" destOrd="0" presId="urn:microsoft.com/office/officeart/2008/layout/LinedList"/>
    <dgm:cxn modelId="{B4A6ABB2-CFAF-4BAD-AC3D-6DC557A0EAE7}" type="presParOf" srcId="{DA9EE261-91F2-40FB-A0D5-DE351AE5268A}" destId="{B6BA8FA9-EB79-4867-8BA6-885B067CD7CA}" srcOrd="20" destOrd="0" presId="urn:microsoft.com/office/officeart/2008/layout/LinedList"/>
    <dgm:cxn modelId="{BB643E20-D62D-45B8-ADDB-B83A02CB355D}" type="presParOf" srcId="{DA9EE261-91F2-40FB-A0D5-DE351AE5268A}" destId="{86877376-AEE8-438E-9F3E-BFA45D0DEBB3}" srcOrd="21" destOrd="0" presId="urn:microsoft.com/office/officeart/2008/layout/LinedList"/>
    <dgm:cxn modelId="{24CE34CA-70EA-425E-B2E8-4B931C663698}" type="presParOf" srcId="{86877376-AEE8-438E-9F3E-BFA45D0DEBB3}" destId="{C61DCBCA-3F16-4925-80DF-51FC13A728F1}" srcOrd="0" destOrd="0" presId="urn:microsoft.com/office/officeart/2008/layout/LinedList"/>
    <dgm:cxn modelId="{3F94993F-519A-4D07-98AD-EB1DF603B559}" type="presParOf" srcId="{86877376-AEE8-438E-9F3E-BFA45D0DEBB3}" destId="{D0F32919-B328-4E13-8F76-E2571A3E58C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600D05-CE99-4659-BEAA-281D7E29F511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CC035-D820-4C90-8C0D-4C0B134EACC1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M1</a:t>
          </a:r>
          <a:r>
            <a:rPr lang="en-US" sz="2400" kern="1200"/>
            <a:t> — Ethics approval, access agreements, indicator dictionary finalized.</a:t>
          </a:r>
        </a:p>
      </dsp:txBody>
      <dsp:txXfrm>
        <a:off x="0" y="531"/>
        <a:ext cx="10515600" cy="870055"/>
      </dsp:txXfrm>
    </dsp:sp>
    <dsp:sp modelId="{4A640BF7-7AB3-465D-A4F5-6DF39BEDC68A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ED5B92-7BBC-4A57-BDE8-D4D94FD3DCD1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M2</a:t>
          </a:r>
          <a:r>
            <a:rPr lang="en-US" sz="2400" kern="1200"/>
            <a:t> — Data extraction/cleaning; descriptives; pilot thresholds.</a:t>
          </a:r>
        </a:p>
      </dsp:txBody>
      <dsp:txXfrm>
        <a:off x="0" y="870586"/>
        <a:ext cx="10515600" cy="870055"/>
      </dsp:txXfrm>
    </dsp:sp>
    <dsp:sp modelId="{123AD917-FCD1-414B-9B11-09FAF7922A79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7ACFA2-CB31-4BD2-9E3D-992E23B1D750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M3</a:t>
          </a:r>
          <a:r>
            <a:rPr lang="en-US" sz="2400" kern="1200"/>
            <a:t> — Model fitting (negative binomial/OLS); sensitivity analyses; dashboard prototype.</a:t>
          </a:r>
        </a:p>
      </dsp:txBody>
      <dsp:txXfrm>
        <a:off x="0" y="1740641"/>
        <a:ext cx="10515600" cy="870055"/>
      </dsp:txXfrm>
    </dsp:sp>
    <dsp:sp modelId="{ABE6350A-CA56-4DCB-87B3-D8D123375EF5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E8B582-08E1-4668-A9BC-CE939EB4B98A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M4</a:t>
          </a:r>
          <a:r>
            <a:rPr lang="en-US" sz="2400" kern="1200"/>
            <a:t> — Practitioner validation; weight/threshold refinements; DPIA/control mapping.</a:t>
          </a:r>
        </a:p>
      </dsp:txBody>
      <dsp:txXfrm>
        <a:off x="0" y="2610696"/>
        <a:ext cx="10515600" cy="870055"/>
      </dsp:txXfrm>
    </dsp:sp>
    <dsp:sp modelId="{EDBCD746-7571-492A-9170-606F36D42BFA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5C6015-D014-4FF1-B0FE-EF6D79CA483D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M5</a:t>
          </a:r>
          <a:r>
            <a:rPr lang="en-US" sz="2400" kern="1200"/>
            <a:t> — Write-up; artefacts packaged; handover &amp; briefing.</a:t>
          </a:r>
        </a:p>
      </dsp:txBody>
      <dsp:txXfrm>
        <a:off x="0" y="3480751"/>
        <a:ext cx="10515600" cy="8700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CF39E-5056-40D6-B8BF-F9B66FED8555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B71EF-0642-45C7-BF9B-FF884F1D8530}">
      <dsp:nvSpPr>
        <dsp:cNvPr id="0" name=""/>
        <dsp:cNvSpPr/>
      </dsp:nvSpPr>
      <dsp:spPr>
        <a:xfrm>
          <a:off x="0" y="212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2023 Cyber Threat Landscape Report. (n.d.-a). https://www.unicc.org/wp-content/uploads/2024/11/2023-Cyber-Threat-Landscape-Report-v2.pdf </a:t>
          </a:r>
        </a:p>
      </dsp:txBody>
      <dsp:txXfrm>
        <a:off x="0" y="2124"/>
        <a:ext cx="10515600" cy="395189"/>
      </dsp:txXfrm>
    </dsp:sp>
    <dsp:sp modelId="{3F1C4328-64DF-4145-8EAD-4215EB48A222}">
      <dsp:nvSpPr>
        <dsp:cNvPr id="0" name=""/>
        <dsp:cNvSpPr/>
      </dsp:nvSpPr>
      <dsp:spPr>
        <a:xfrm>
          <a:off x="0" y="397314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3CFCF4-0DC1-4ABD-9096-F2A1319A3F3E}">
      <dsp:nvSpPr>
        <dsp:cNvPr id="0" name=""/>
        <dsp:cNvSpPr/>
      </dsp:nvSpPr>
      <dsp:spPr>
        <a:xfrm>
          <a:off x="0" y="39731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2025 state of Machine Identity Security Report. (n.d.-b). https://www.cyberark.com/CyberArk-2025-state-of-machine-identity-security-report.pdf </a:t>
          </a:r>
        </a:p>
      </dsp:txBody>
      <dsp:txXfrm>
        <a:off x="0" y="397314"/>
        <a:ext cx="10515600" cy="395189"/>
      </dsp:txXfrm>
    </dsp:sp>
    <dsp:sp modelId="{77EF2EC7-4114-4AB2-8F91-F62183867AEB}">
      <dsp:nvSpPr>
        <dsp:cNvPr id="0" name=""/>
        <dsp:cNvSpPr/>
      </dsp:nvSpPr>
      <dsp:spPr>
        <a:xfrm>
          <a:off x="0" y="792504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D65D2B-8C2F-48B8-A294-E8CBB217F951}">
      <dsp:nvSpPr>
        <dsp:cNvPr id="0" name=""/>
        <dsp:cNvSpPr/>
      </dsp:nvSpPr>
      <dsp:spPr>
        <a:xfrm>
          <a:off x="0" y="79250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Adam, W. by S. (2024, April 30). </a:t>
          </a:r>
          <a:r>
            <a:rPr lang="en-US" sz="1100" i="1" kern="1200"/>
            <a:t>The state of ransomware 2024</a:t>
          </a:r>
          <a:r>
            <a:rPr lang="en-US" sz="1100" kern="1200"/>
            <a:t>. Sophos News. https://news.sophos.com/en-us/2024/04/30/the-state-of-ransomware-2024 </a:t>
          </a:r>
        </a:p>
      </dsp:txBody>
      <dsp:txXfrm>
        <a:off x="0" y="792504"/>
        <a:ext cx="10515600" cy="395189"/>
      </dsp:txXfrm>
    </dsp:sp>
    <dsp:sp modelId="{F3676EE0-4BE8-4FA5-97F5-CE3DAFCAE471}">
      <dsp:nvSpPr>
        <dsp:cNvPr id="0" name=""/>
        <dsp:cNvSpPr/>
      </dsp:nvSpPr>
      <dsp:spPr>
        <a:xfrm>
          <a:off x="0" y="1187694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91B0E2-2E48-4D24-8B28-C6446DA9C2D6}">
      <dsp:nvSpPr>
        <dsp:cNvPr id="0" name=""/>
        <dsp:cNvSpPr/>
      </dsp:nvSpPr>
      <dsp:spPr>
        <a:xfrm>
          <a:off x="0" y="118769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Adam, W. by S. (2025, June 24). </a:t>
          </a:r>
          <a:r>
            <a:rPr lang="en-US" sz="1100" i="1" kern="1200"/>
            <a:t>The state of ransomware 2025</a:t>
          </a:r>
          <a:r>
            <a:rPr lang="en-US" sz="1100" kern="1200"/>
            <a:t>. Sophos News. https://news.sophos.com/en-us/2025/06/24/the-state-of-ransomware-2025/ </a:t>
          </a:r>
        </a:p>
      </dsp:txBody>
      <dsp:txXfrm>
        <a:off x="0" y="1187694"/>
        <a:ext cx="10515600" cy="395189"/>
      </dsp:txXfrm>
    </dsp:sp>
    <dsp:sp modelId="{464D4D6A-FAA3-49F4-AD45-C220A1368DDF}">
      <dsp:nvSpPr>
        <dsp:cNvPr id="0" name=""/>
        <dsp:cNvSpPr/>
      </dsp:nvSpPr>
      <dsp:spPr>
        <a:xfrm>
          <a:off x="0" y="1582884"/>
          <a:ext cx="105156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054FA-55D1-4DB2-8F04-1D8F11F1DFAA}">
      <dsp:nvSpPr>
        <dsp:cNvPr id="0" name=""/>
        <dsp:cNvSpPr/>
      </dsp:nvSpPr>
      <dsp:spPr>
        <a:xfrm>
          <a:off x="0" y="158288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Cloud market share Q2 2025: Microsoft Dips, AWS still kingpin. (n.d.-c). https://www.crn.com/news/cloud/2025/cloud-market-share-q2-2025-microsoft-dips-aws-still-kingpin </a:t>
          </a:r>
        </a:p>
      </dsp:txBody>
      <dsp:txXfrm>
        <a:off x="0" y="1582884"/>
        <a:ext cx="10515600" cy="395189"/>
      </dsp:txXfrm>
    </dsp:sp>
    <dsp:sp modelId="{680801EF-80DD-4939-977D-0F041D108631}">
      <dsp:nvSpPr>
        <dsp:cNvPr id="0" name=""/>
        <dsp:cNvSpPr/>
      </dsp:nvSpPr>
      <dsp:spPr>
        <a:xfrm>
          <a:off x="0" y="1978074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36B7A3-9EF6-4654-B01D-30AA9495FABC}">
      <dsp:nvSpPr>
        <dsp:cNvPr id="0" name=""/>
        <dsp:cNvSpPr/>
      </dsp:nvSpPr>
      <dsp:spPr>
        <a:xfrm>
          <a:off x="0" y="1978074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Cloud market share Q2 2025: Microsoft Dips, AWS still kingpin. (n.d.-d). https://www.crn.com/news/cloud/2025/cloud-market-share-q2-2025-microsoft-dips-aws-still-kingpin </a:t>
          </a:r>
        </a:p>
      </dsp:txBody>
      <dsp:txXfrm>
        <a:off x="0" y="1978074"/>
        <a:ext cx="10515600" cy="395189"/>
      </dsp:txXfrm>
    </dsp:sp>
    <dsp:sp modelId="{A0486C31-6619-4DC4-8673-459406CCB06E}">
      <dsp:nvSpPr>
        <dsp:cNvPr id="0" name=""/>
        <dsp:cNvSpPr/>
      </dsp:nvSpPr>
      <dsp:spPr>
        <a:xfrm>
          <a:off x="0" y="2373263"/>
          <a:ext cx="105156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901082-6AA9-4E41-ADA0-5228848B28FE}">
      <dsp:nvSpPr>
        <dsp:cNvPr id="0" name=""/>
        <dsp:cNvSpPr/>
      </dsp:nvSpPr>
      <dsp:spPr>
        <a:xfrm>
          <a:off x="0" y="2373263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European Union Agency for Cybersecurity October 2023 enisa threat. (n.d.-e). https://www.enisa.europa.eu/sites/default/files/publications/ENISA%20Threat%20Landscape%202023.pdf </a:t>
          </a:r>
        </a:p>
      </dsp:txBody>
      <dsp:txXfrm>
        <a:off x="0" y="2373263"/>
        <a:ext cx="10515600" cy="395189"/>
      </dsp:txXfrm>
    </dsp:sp>
    <dsp:sp modelId="{1993B4D9-2544-44B7-A138-F8124AEA1C7B}">
      <dsp:nvSpPr>
        <dsp:cNvPr id="0" name=""/>
        <dsp:cNvSpPr/>
      </dsp:nvSpPr>
      <dsp:spPr>
        <a:xfrm>
          <a:off x="0" y="2768453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DD6A1B-D846-4EA5-AD2A-5649645D2928}">
      <dsp:nvSpPr>
        <dsp:cNvPr id="0" name=""/>
        <dsp:cNvSpPr/>
      </dsp:nvSpPr>
      <dsp:spPr>
        <a:xfrm>
          <a:off x="0" y="2768453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i="1" kern="1200"/>
            <a:t>ISO/IEC 27017:2015</a:t>
          </a:r>
          <a:r>
            <a:rPr lang="en-US" sz="1100" kern="1200"/>
            <a:t>. ISO. (2025, July 24). https://www.iso.org/standard/43757.html </a:t>
          </a:r>
        </a:p>
      </dsp:txBody>
      <dsp:txXfrm>
        <a:off x="0" y="2768453"/>
        <a:ext cx="10515600" cy="395189"/>
      </dsp:txXfrm>
    </dsp:sp>
    <dsp:sp modelId="{89821C66-B20C-42FE-90A9-EE1FCBEB95BE}">
      <dsp:nvSpPr>
        <dsp:cNvPr id="0" name=""/>
        <dsp:cNvSpPr/>
      </dsp:nvSpPr>
      <dsp:spPr>
        <a:xfrm>
          <a:off x="0" y="3163643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8F41CD-B9BF-4DFB-854D-396862321081}">
      <dsp:nvSpPr>
        <dsp:cNvPr id="0" name=""/>
        <dsp:cNvSpPr/>
      </dsp:nvSpPr>
      <dsp:spPr>
        <a:xfrm>
          <a:off x="0" y="3163643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i="1" kern="1200"/>
            <a:t>Maritime Cyber Risk</a:t>
          </a:r>
          <a:r>
            <a:rPr lang="en-US" sz="1100" kern="1200"/>
            <a:t>. International Maritime Organization. (n.d.). https://www.imo.org/en/ourwork/security/pages/cyber-security.aspx </a:t>
          </a:r>
        </a:p>
      </dsp:txBody>
      <dsp:txXfrm>
        <a:off x="0" y="3163643"/>
        <a:ext cx="10515600" cy="395189"/>
      </dsp:txXfrm>
    </dsp:sp>
    <dsp:sp modelId="{F00F7B7D-81BF-41AB-89F5-6300D2BFB4A5}">
      <dsp:nvSpPr>
        <dsp:cNvPr id="0" name=""/>
        <dsp:cNvSpPr/>
      </dsp:nvSpPr>
      <dsp:spPr>
        <a:xfrm>
          <a:off x="0" y="3558833"/>
          <a:ext cx="105156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2D6E21-AE83-40AE-ABD7-B67703D5A2A4}">
      <dsp:nvSpPr>
        <dsp:cNvPr id="0" name=""/>
        <dsp:cNvSpPr/>
      </dsp:nvSpPr>
      <dsp:spPr>
        <a:xfrm>
          <a:off x="0" y="3558833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i="1" kern="1200"/>
            <a:t>Obligations of data controllers under the Data Protection Act (DPA): Office of the information commissioner, Jamaica</a:t>
          </a:r>
          <a:r>
            <a:rPr lang="en-US" sz="1100" kern="1200"/>
            <a:t>. Obligations of Data Controllers under the Data Protection Act (DPA) | Office of the Information Commissioner, Jamaica. (n.d.). https://oic.gov.jm/press-release/obligations-data-controllers-under-data-protection-act-dpa </a:t>
          </a:r>
        </a:p>
      </dsp:txBody>
      <dsp:txXfrm>
        <a:off x="0" y="3558833"/>
        <a:ext cx="10515600" cy="395189"/>
      </dsp:txXfrm>
    </dsp:sp>
    <dsp:sp modelId="{B6BA8FA9-EB79-4867-8BA6-885B067CD7CA}">
      <dsp:nvSpPr>
        <dsp:cNvPr id="0" name=""/>
        <dsp:cNvSpPr/>
      </dsp:nvSpPr>
      <dsp:spPr>
        <a:xfrm>
          <a:off x="0" y="3954023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1DCBCA-3F16-4925-80DF-51FC13A728F1}">
      <dsp:nvSpPr>
        <dsp:cNvPr id="0" name=""/>
        <dsp:cNvSpPr/>
      </dsp:nvSpPr>
      <dsp:spPr>
        <a:xfrm>
          <a:off x="0" y="3954023"/>
          <a:ext cx="10515600" cy="3951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O. A. S. P. (n.d.). </a:t>
          </a:r>
          <a:r>
            <a:rPr lang="en-US" sz="1100" i="1" kern="1200"/>
            <a:t>Owasp top 10 API security risks – 2023</a:t>
          </a:r>
          <a:r>
            <a:rPr lang="en-US" sz="1100" kern="1200"/>
            <a:t>. OWASP Top 10 API Security Risks – 2023 - OWASP API Security Top 10. https://owasp.org/API-Security/editions/2023/en/0x11-t10/ </a:t>
          </a:r>
        </a:p>
      </dsp:txBody>
      <dsp:txXfrm>
        <a:off x="0" y="3954023"/>
        <a:ext cx="10515600" cy="3951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460917-03A8-4002-B716-643611A08A43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F376D-A141-42E4-99CD-9344333763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94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What this proposal delivers (at a glance)</a:t>
            </a:r>
            <a:endParaRPr lang="en-US" dirty="0"/>
          </a:p>
          <a:p>
            <a:r>
              <a:rPr lang="en-US" dirty="0"/>
              <a:t>A measurable </a:t>
            </a:r>
            <a:r>
              <a:rPr lang="en-US" b="1" dirty="0"/>
              <a:t>Cloud Risk Index (CRI)</a:t>
            </a:r>
            <a:r>
              <a:rPr lang="en-US" dirty="0"/>
              <a:t> tailored to port operations.</a:t>
            </a:r>
          </a:p>
          <a:p>
            <a:r>
              <a:rPr lang="en-US" dirty="0"/>
              <a:t>A </a:t>
            </a:r>
            <a:r>
              <a:rPr lang="en-US" b="1" dirty="0"/>
              <a:t>dashboard</a:t>
            </a:r>
            <a:r>
              <a:rPr lang="en-US" dirty="0"/>
              <a:t> + </a:t>
            </a:r>
            <a:r>
              <a:rPr lang="en-US" b="1" dirty="0"/>
              <a:t>measurement handbook</a:t>
            </a:r>
            <a:r>
              <a:rPr lang="en-US" dirty="0"/>
              <a:t> mapped to cloud/security standards and Jamaica’s Data Protection Act (JDPA).</a:t>
            </a:r>
          </a:p>
          <a:p>
            <a:r>
              <a:rPr lang="en-US" dirty="0"/>
              <a:t>An evaluation plan using </a:t>
            </a:r>
            <a:r>
              <a:rPr lang="en-US" b="1" dirty="0"/>
              <a:t>inferential statistics</a:t>
            </a:r>
            <a:r>
              <a:rPr lang="en-US" dirty="0"/>
              <a:t> to test if specific controls reduce operational risk.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F376D-A141-42E4-99CD-9344333763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8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F376D-A141-42E4-99CD-9344333763D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60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5AA68-A56B-6CA3-ADF4-A0BF12D6D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03A118-D04A-DC7F-F6F4-765586A7D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1F79B-19CA-F2CC-D07B-E7AD41E5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59108-B16A-078B-1D24-4FE3F7F44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FAE48-CAB8-AE8A-CABF-0A02284C1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097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94894-18B6-8D65-93BA-4236AD8DB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8CD74-C6D4-55DD-1E81-1D94C6583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75A3F-C3F3-DF9C-CAB5-302D4BF25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598B0-0A0A-8700-4214-4644CF30C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5B377-08EA-6D9E-A608-F512936B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03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64DCEE-5EBE-8F78-EEC5-5E5081617F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B40F4-8731-0797-A898-5F4CAE4AE1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B1FFB-7A83-8ED5-5EFC-56D6095BE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5CE0D-137F-BEDA-9E5D-38A0FB6D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17605-B0EF-6332-238B-36E25CB56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66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2E71A-96F0-C01A-33B2-DFCC613C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1D7B2-BEAA-D9B4-66FD-48FD8E57E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41A25-57E9-E758-DAE5-6D5554497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65218-9D4D-BBB0-A95C-95AAB0F8C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BD35C-EF01-030D-6334-D01CA83E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86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65CBF-CDB9-C5EA-CFB3-047B0668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71275-668B-FEB5-0D1E-7F2785BAB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DAFDC-1476-E997-AD7D-1E8188F4A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42718-5EB9-8CB3-7CBA-5017A607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43FAA-E8E2-66D7-AC15-032CF284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96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353D9-DD64-C647-AA16-35667B32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A46C0-9A5C-E26E-EB2F-C74C34624B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7102D-70E0-C2F9-9585-CDD6D25A4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7D63E-1C0C-9982-C192-7E3EAA35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66ED3-2691-6618-18BB-C590DD2AD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C1353-C39B-911B-2E5D-46182633E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76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FCF4-88E6-5324-8560-7981FD6B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2203-8DFC-F146-533D-9247CA739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C08E0-25C0-060D-E22B-1EF3209C4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706F7B-E180-364C-4E41-891EFC9E4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80BB5-F9C6-A39C-2CE8-11A82AC2AF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E2585E-22BF-50AE-4E0A-3E214B885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049F45-891C-56B2-7C4F-24BD1876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D39C29-22AC-9918-33D6-FE52C81B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3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7D6F5-3CE1-85C2-5696-B17F3985C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73E27A-2295-CBA7-F6F2-33FA8D189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2A6D8-35AF-9FFD-2D79-DEFC36D94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14075-85D2-4F9B-5AEC-599D337EC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48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3813C7-7768-A45A-75CB-AC9D7B0E4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824BE7-BA1F-43A9-07F1-DE3C7A862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4760E-865C-1D66-629D-F04D6396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0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C5CDE-5EE9-21D2-6237-CD072FAE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3168E-89F6-97A7-83D1-B41053803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07A422-0F33-86AA-B972-38B1E6220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331DD-5DFE-9987-FADE-D3EDB84B4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A2EC6-66A6-C778-A694-956AC602C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9F5F2-74CA-3174-EBBA-CAAE97EF6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72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32929-5F4F-3FB5-53BF-19380809F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635E4-066A-065A-8CE0-4E6184205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6F26A-FE5C-851F-5174-3637C293D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B5501-5FA7-2508-76DF-10E22476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13548-DB3B-6081-EFB3-67BD4CB17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10D04-FC56-7A47-6A87-BD7BEEEB2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86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E97C04-D311-41DD-6715-7FCCBC339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DA0CB-56AD-5A0E-F8FB-EC688FBCF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919F4-E7AA-3C77-3DFE-A15B98B592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1DFE77-5D95-4941-AFA6-E70C72F0D7E6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2E7CC-1C91-24A9-A580-E6774A6B9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263D1-AFE2-BA2B-51F3-395A8112F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E08B61-BFB1-4F32-9E77-FD616E7CC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4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2.png"/><Relationship Id="rId4" Type="http://schemas.openxmlformats.org/officeDocument/2006/relationships/image" Target="../media/image4.jpeg"/><Relationship Id="rId9" Type="http://schemas.microsoft.com/office/2007/relationships/diagramDrawing" Target="../diagrams/drawing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Pile of storage crates">
            <a:extLst>
              <a:ext uri="{FF2B5EF4-FFF2-40B4-BE49-F238E27FC236}">
                <a16:creationId xmlns:a16="http://schemas.microsoft.com/office/drawing/2014/main" id="{6D5DE5B1-3A30-E475-D3C4-5531C5F2FF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393" r="-1" b="-1"/>
          <a:stretch>
            <a:fillRect/>
          </a:stretch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B27C166-470E-467E-9E9E-E235EEF3C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73636C8-1392-483A-8A7A-CA259E80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E2732-7A44-B3EB-509A-C314AA31B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0897" y="1346268"/>
            <a:ext cx="5568285" cy="2809475"/>
          </a:xfrm>
        </p:spPr>
        <p:txBody>
          <a:bodyPr>
            <a:normAutofit/>
          </a:bodyPr>
          <a:lstStyle/>
          <a:p>
            <a:pPr algn="l"/>
            <a:r>
              <a:rPr lang="en-US" sz="2900" b="1"/>
              <a:t>A Quantitative Framework for Assessing Cloud Security Risks in Caribbean Port Operations</a:t>
            </a:r>
            <a:br>
              <a:rPr lang="en-US" sz="2900"/>
            </a:br>
            <a:r>
              <a:rPr lang="en-US" sz="2900" b="1"/>
              <a:t>Case Study:</a:t>
            </a:r>
            <a:r>
              <a:rPr lang="en-US" sz="2900"/>
              <a:t> Kingston Freeport Terminal Limited (KFTL)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F66A0-5D45-4666-4B1F-130C3EE12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9341" y="4251279"/>
            <a:ext cx="5569714" cy="1037228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Presenter:</a:t>
            </a:r>
            <a:r>
              <a:rPr lang="en-US" dirty="0"/>
              <a:t> Tyrone C. Lim · MSc Cyber Security</a:t>
            </a:r>
            <a:endParaRPr lang="en-US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27E9325-AF09-3F53-2C6E-22203799C7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129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57"/>
    </mc:Choice>
    <mc:Fallback xmlns="">
      <p:transition spd="slow" advTm="35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6DD771-C47C-4BDC-6CB5-54A1C1E8D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A49181-9A3E-965C-C3E8-AF194227C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/>
              <a:t>Description of Artefacts to be Created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E7FDC-0383-EBEA-97DC-DC76AB0ED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b="1"/>
              <a:t>1) Cloud Risk Dashboard (prototype)</a:t>
            </a:r>
            <a:endParaRPr lang="en-US" sz="1500"/>
          </a:p>
          <a:p>
            <a:pPr lvl="1"/>
            <a:r>
              <a:rPr lang="en-US" sz="1500" b="1"/>
              <a:t>CRI</a:t>
            </a:r>
            <a:r>
              <a:rPr lang="en-US" sz="1500"/>
              <a:t> (0–5) + family scores (IAM/CFG/API/RWS/CON).</a:t>
            </a:r>
          </a:p>
          <a:p>
            <a:pPr lvl="1"/>
            <a:r>
              <a:rPr lang="en-US" sz="1500"/>
              <a:t>Drill-downs per metric; </a:t>
            </a:r>
            <a:r>
              <a:rPr lang="en-US" sz="1500" b="1"/>
              <a:t>what-if</a:t>
            </a:r>
            <a:r>
              <a:rPr lang="en-US" sz="1500"/>
              <a:t> sliders (e.g., reduce token lifetime to ≤60 days).</a:t>
            </a:r>
          </a:p>
          <a:p>
            <a:pPr lvl="1"/>
            <a:r>
              <a:rPr lang="en-US" sz="1500"/>
              <a:t>Inline mapping to </a:t>
            </a:r>
            <a:r>
              <a:rPr lang="en-US" sz="1500" b="1"/>
              <a:t>ISO/IEC 27017</a:t>
            </a:r>
            <a:r>
              <a:rPr lang="en-US" sz="1500"/>
              <a:t> controls and </a:t>
            </a:r>
            <a:r>
              <a:rPr lang="en-US" sz="1500" b="1"/>
              <a:t>CCM v4</a:t>
            </a:r>
            <a:r>
              <a:rPr lang="en-US" sz="1500"/>
              <a:t> domains (</a:t>
            </a:r>
            <a:r>
              <a:rPr lang="en-US" sz="1500" i="1"/>
              <a:t>ISO/IEC 27017:2015</a:t>
            </a:r>
            <a:r>
              <a:rPr lang="en-US" sz="1500"/>
              <a:t> 2025).</a:t>
            </a:r>
          </a:p>
          <a:p>
            <a:endParaRPr lang="en-US" sz="1500"/>
          </a:p>
          <a:p>
            <a:pPr marL="0" indent="0">
              <a:buNone/>
            </a:pPr>
            <a:r>
              <a:rPr lang="en-US" sz="1500" b="1"/>
              <a:t>2) Measurement Handbook</a:t>
            </a:r>
            <a:endParaRPr lang="en-US" sz="1500"/>
          </a:p>
          <a:p>
            <a:pPr lvl="1"/>
            <a:r>
              <a:rPr lang="en-US" sz="1500"/>
              <a:t>Definitions, formulas, thresholds, data queries; version-controlled for auditability.</a:t>
            </a:r>
          </a:p>
          <a:p>
            <a:endParaRPr lang="en-US" sz="1500"/>
          </a:p>
          <a:p>
            <a:pPr marL="0" indent="0">
              <a:buNone/>
            </a:pPr>
            <a:r>
              <a:rPr lang="en-US" sz="1500" b="1"/>
              <a:t>3) DPIA &amp; Control Mapping Pack</a:t>
            </a:r>
            <a:endParaRPr lang="en-US" sz="1500"/>
          </a:p>
          <a:p>
            <a:pPr lvl="1"/>
            <a:r>
              <a:rPr lang="en-US" sz="1500"/>
              <a:t>Cross-walk from each measure to JDPA principles &amp; cloud control families.</a:t>
            </a:r>
          </a:p>
          <a:p>
            <a:endParaRPr lang="en-US" sz="1500"/>
          </a:p>
          <a:p>
            <a:pPr marL="0" indent="0">
              <a:buNone/>
            </a:pPr>
            <a:r>
              <a:rPr lang="en-US" sz="1500" b="1"/>
              <a:t>4) Technical Appendix</a:t>
            </a:r>
            <a:endParaRPr lang="en-US" sz="1500"/>
          </a:p>
          <a:p>
            <a:pPr lvl="1"/>
            <a:r>
              <a:rPr lang="en-US" sz="1500"/>
              <a:t>Model specs, assumptions checks, robustness &amp; sensitivity results.</a:t>
            </a:r>
          </a:p>
          <a:p>
            <a:pPr marL="0" indent="0">
              <a:buNone/>
            </a:pPr>
            <a:endParaRPr lang="en-US" sz="150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0EB6350-3C5D-06B1-3EA9-A2832DD28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224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553"/>
    </mc:Choice>
    <mc:Fallback xmlns="">
      <p:transition spd="slow" advTm="89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064DA2-B5C1-7626-E365-5AA9C09A8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00F038-F3FC-B5C1-FF63-51A570452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Quant Examples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14BB8-9E4D-7C9A-C1DF-7ED8126198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036" y="1929384"/>
            <a:ext cx="10684764" cy="47996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 dirty="0"/>
              <a:t>A. Concentration (HHI → decision)</a:t>
            </a:r>
            <a:endParaRPr lang="en-US" sz="1600" dirty="0"/>
          </a:p>
          <a:p>
            <a:r>
              <a:rPr lang="en-US" sz="1600" b="1" dirty="0"/>
              <a:t>Shares (Q2-2025):</a:t>
            </a:r>
            <a:r>
              <a:rPr lang="en-US" sz="1600" dirty="0"/>
              <a:t> AWS </a:t>
            </a:r>
            <a:r>
              <a:rPr lang="en-US" sz="1600" b="1" dirty="0"/>
              <a:t>30%</a:t>
            </a:r>
            <a:r>
              <a:rPr lang="en-US" sz="1600" dirty="0"/>
              <a:t>, Azure </a:t>
            </a:r>
            <a:r>
              <a:rPr lang="en-US" sz="1600" b="1" dirty="0"/>
              <a:t>20%</a:t>
            </a:r>
            <a:r>
              <a:rPr lang="en-US" sz="1600" dirty="0"/>
              <a:t>, Google </a:t>
            </a:r>
            <a:r>
              <a:rPr lang="en-US" sz="1600" b="1" dirty="0"/>
              <a:t>13%</a:t>
            </a:r>
            <a:r>
              <a:rPr lang="en-US" sz="1600" dirty="0"/>
              <a:t>, Alibaba </a:t>
            </a:r>
            <a:r>
              <a:rPr lang="en-US" sz="1600" b="1" dirty="0"/>
              <a:t>4%</a:t>
            </a:r>
            <a:r>
              <a:rPr lang="en-US" sz="1600" dirty="0"/>
              <a:t>, Oracle </a:t>
            </a:r>
            <a:r>
              <a:rPr lang="en-US" sz="1600" b="1" dirty="0"/>
              <a:t>3%</a:t>
            </a:r>
            <a:r>
              <a:rPr lang="en-US" sz="1600" dirty="0"/>
              <a:t>, others remainder.</a:t>
            </a:r>
          </a:p>
          <a:p>
            <a:r>
              <a:rPr lang="en-US" sz="1600" b="1" dirty="0" err="1"/>
              <a:t>HHI_min</a:t>
            </a:r>
            <a:r>
              <a:rPr lang="en-US" sz="1600" dirty="0"/>
              <a:t> (named firms) ≈ </a:t>
            </a:r>
            <a:r>
              <a:rPr lang="en-US" sz="1600" b="1" dirty="0"/>
              <a:t>1,506</a:t>
            </a:r>
            <a:r>
              <a:rPr lang="en-US" sz="1600" dirty="0"/>
              <a:t>; </a:t>
            </a:r>
            <a:r>
              <a:rPr lang="en-US" sz="1600" b="1" dirty="0" err="1"/>
              <a:t>HHI_max</a:t>
            </a:r>
            <a:r>
              <a:rPr lang="en-US" sz="1600" dirty="0"/>
              <a:t> (if “Others” were one firm) ≈ </a:t>
            </a:r>
            <a:r>
              <a:rPr lang="en-US" sz="1600" b="1" dirty="0"/>
              <a:t>2,082</a:t>
            </a:r>
            <a:r>
              <a:rPr lang="en-US" sz="1600" dirty="0"/>
              <a:t> → </a:t>
            </a:r>
            <a:r>
              <a:rPr lang="en-US" sz="1600" b="1" dirty="0"/>
              <a:t>moderate to high</a:t>
            </a:r>
            <a:r>
              <a:rPr lang="en-US" sz="1600" dirty="0"/>
              <a:t> concentration by modern thresholds.</a:t>
            </a:r>
          </a:p>
          <a:p>
            <a:r>
              <a:rPr lang="en-US" sz="1600" b="1" dirty="0"/>
              <a:t>Governance action:</a:t>
            </a:r>
            <a:r>
              <a:rPr lang="en-US" sz="1600" dirty="0"/>
              <a:t> if critical KFTL services sit on a single provider/region, </a:t>
            </a:r>
            <a:r>
              <a:rPr lang="en-US" sz="1600" dirty="0" err="1"/>
              <a:t>prioritise</a:t>
            </a:r>
            <a:r>
              <a:rPr lang="en-US" sz="1600" dirty="0"/>
              <a:t> </a:t>
            </a:r>
            <a:r>
              <a:rPr lang="en-US" sz="1600" b="1" dirty="0"/>
              <a:t>multi-region</a:t>
            </a:r>
            <a:r>
              <a:rPr lang="en-US" sz="1600" dirty="0"/>
              <a:t> and selective </a:t>
            </a:r>
            <a:r>
              <a:rPr lang="en-US" sz="1600" b="1" dirty="0"/>
              <a:t>multi-vendor</a:t>
            </a:r>
            <a:r>
              <a:rPr lang="en-US" sz="1600" dirty="0"/>
              <a:t> (</a:t>
            </a:r>
            <a:r>
              <a:rPr lang="en-US" sz="1600" i="1" dirty="0"/>
              <a:t>Cloud market share Q2 2025: Microsoft Dips, AWS still kingpin</a:t>
            </a:r>
            <a:r>
              <a:rPr lang="en-US" sz="1600" dirty="0"/>
              <a:t>).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B. Ransomware Expected Annual Loss (EAL)</a:t>
            </a:r>
            <a:endParaRPr lang="en-US" sz="1600" dirty="0"/>
          </a:p>
          <a:p>
            <a:r>
              <a:rPr lang="en-US" sz="1600" b="1" dirty="0"/>
              <a:t>Cost benchmark:</a:t>
            </a:r>
            <a:r>
              <a:rPr lang="en-US" sz="1600" dirty="0"/>
              <a:t> mean recovery cost </a:t>
            </a:r>
            <a:r>
              <a:rPr lang="en-US" sz="1600" b="1" dirty="0"/>
              <a:t>$1.53M</a:t>
            </a:r>
            <a:r>
              <a:rPr lang="en-US" sz="1600" dirty="0"/>
              <a:t> (2025). </a:t>
            </a:r>
            <a:r>
              <a:rPr lang="en-US" sz="1600" b="1" dirty="0"/>
              <a:t>EAL = p × $1.53M</a:t>
            </a:r>
            <a:r>
              <a:rPr lang="en-US" sz="1600" dirty="0"/>
              <a:t> (where </a:t>
            </a:r>
            <a:r>
              <a:rPr lang="en-US" sz="1600" i="1" dirty="0"/>
              <a:t>p</a:t>
            </a:r>
            <a:r>
              <a:rPr lang="en-US" sz="1600" dirty="0"/>
              <a:t> is annual incident probability estimated from KFTL + sector).</a:t>
            </a:r>
          </a:p>
          <a:p>
            <a:r>
              <a:rPr lang="en-US" sz="1600" dirty="0"/>
              <a:t>Compare EAL to </a:t>
            </a:r>
            <a:r>
              <a:rPr lang="en-US" sz="1600" dirty="0" err="1"/>
              <a:t>annualised</a:t>
            </a:r>
            <a:r>
              <a:rPr lang="en-US" sz="1600" dirty="0"/>
              <a:t> cost of </a:t>
            </a:r>
            <a:r>
              <a:rPr lang="en-US" sz="1600" b="1" dirty="0"/>
              <a:t>backup immutability + restore drills + machine-MFA/rotation</a:t>
            </a:r>
            <a:r>
              <a:rPr lang="en-US" sz="1600" dirty="0"/>
              <a:t> (Adam, </a:t>
            </a:r>
            <a:r>
              <a:rPr lang="en-US" sz="1600" i="1" dirty="0"/>
              <a:t>The state of ransomware 2025</a:t>
            </a:r>
            <a:r>
              <a:rPr lang="en-US" sz="1600" dirty="0"/>
              <a:t> 2025).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C. Identity exposure</a:t>
            </a:r>
            <a:endParaRPr lang="en-US" sz="1600" dirty="0"/>
          </a:p>
          <a:p>
            <a:r>
              <a:rPr lang="en-US" sz="1600" dirty="0"/>
              <a:t>If </a:t>
            </a:r>
            <a:r>
              <a:rPr lang="en-US" sz="1600" b="1" dirty="0"/>
              <a:t>NHI = 40:1</a:t>
            </a:r>
            <a:r>
              <a:rPr lang="en-US" sz="1600" dirty="0"/>
              <a:t> and </a:t>
            </a:r>
            <a:r>
              <a:rPr lang="en-US" sz="1600" b="1" dirty="0"/>
              <a:t>THI = 3.6/5</a:t>
            </a:r>
            <a:r>
              <a:rPr lang="en-US" sz="1600" dirty="0"/>
              <a:t>, </a:t>
            </a:r>
            <a:r>
              <a:rPr lang="en-US" sz="1600" dirty="0" err="1"/>
              <a:t>prioritise</a:t>
            </a:r>
            <a:r>
              <a:rPr lang="en-US" sz="1600" dirty="0"/>
              <a:t> short-lived credentials, auto-rotation, scoped permissions; re-measure impact on downtime &amp; incidents in the model. (</a:t>
            </a:r>
            <a:r>
              <a:rPr lang="en-US" sz="1600" i="1" dirty="0" err="1"/>
              <a:t>Owasp</a:t>
            </a:r>
            <a:r>
              <a:rPr lang="en-US" sz="1600" i="1" dirty="0"/>
              <a:t> top 10 API security risks – 2023</a:t>
            </a:r>
            <a:r>
              <a:rPr lang="en-US" sz="1600" dirty="0"/>
              <a:t>).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795DC29-1F5A-1A1A-92F1-2203F484D6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9837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531"/>
    </mc:Choice>
    <mc:Fallback xmlns="">
      <p:transition spd="slow" advTm="203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763D9-2731-94C7-899C-1311037D2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79CB7A-D4C9-1119-2A92-AB9A765EDDB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7930" b="1527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BB327-B795-7B11-4A1A-C164A9256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Timeline (5 Months)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1D3102B-380E-8873-CBBE-DF4215A33F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747401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4F2822F-171D-EDC4-0D62-2E890E2CA8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5798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31"/>
    </mc:Choice>
    <mc:Fallback xmlns="">
      <p:transition spd="slow" advTm="60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76D3D9-F41A-2861-178E-B1E86C16B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56C9F-97C9-34D6-98C6-221C97434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Why This Meets the Mark</a:t>
            </a:r>
            <a:endParaRPr lang="en-US" dirty="0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2D5EFF6-8F9E-4974-1D96-BE59BC0A6D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Major points identified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problem, RQ, 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effectLst/>
                <a:latin typeface="Arial" panose="020B0604020202020204" pitchFamily="34" charset="0"/>
              </a:rPr>
              <a:t>theory→measures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, methods, validity, ethics, outputs.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Details presented clearly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definitions, units, models, decision rules, JDPA mapping.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Critical design discussion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: single-site rationale; threats to validity (confounding, missing data) + mitigations (lagged predictors, robustness, confidence bands); replication via handbook.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322EAD1-2DCA-B8AB-C0C8-110FC33648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052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38"/>
    </mc:Choice>
    <mc:Fallback xmlns="">
      <p:transition spd="slow" advTm="43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F6AB5-ABB3-1F70-4E68-71E05FD98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17FA-5402-C1C8-4971-2134B2EB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23" y="1559169"/>
            <a:ext cx="11453446" cy="51347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b="1" dirty="0"/>
              <a:t>What we solved</a:t>
            </a:r>
            <a:endParaRPr lang="en-US" sz="1600" dirty="0"/>
          </a:p>
          <a:p>
            <a:r>
              <a:rPr lang="en-US" sz="1600" dirty="0"/>
              <a:t>Turned cloud risk for ports into </a:t>
            </a:r>
            <a:r>
              <a:rPr lang="en-US" sz="1600" b="1" dirty="0"/>
              <a:t>measurable numbers</a:t>
            </a:r>
            <a:r>
              <a:rPr lang="en-US" sz="1600" dirty="0"/>
              <a:t> linked to ops KPIs and JDPA duties.</a:t>
            </a:r>
          </a:p>
          <a:p>
            <a:r>
              <a:rPr lang="en-US" sz="1600" dirty="0"/>
              <a:t>Built an </a:t>
            </a:r>
            <a:r>
              <a:rPr lang="en-US" sz="1600" b="1" dirty="0"/>
              <a:t>explainable Cloud Risk Index (CRI)</a:t>
            </a:r>
            <a:r>
              <a:rPr lang="en-US" sz="1600" dirty="0"/>
              <a:t> + dashboard, with clear </a:t>
            </a:r>
            <a:r>
              <a:rPr lang="en-US" sz="1600" dirty="0" err="1"/>
              <a:t>metric→control→evidence</a:t>
            </a:r>
            <a:r>
              <a:rPr lang="en-US" sz="1600" dirty="0"/>
              <a:t> traceability.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Why it matters</a:t>
            </a:r>
            <a:endParaRPr lang="en-US" sz="1600" dirty="0"/>
          </a:p>
          <a:p>
            <a:r>
              <a:rPr lang="en-US" sz="1600" b="1" dirty="0"/>
              <a:t>Decision-ready</a:t>
            </a:r>
            <a:r>
              <a:rPr lang="en-US" sz="1600" dirty="0"/>
              <a:t>: prioritize IAM, API, config, resilience, and concentration controls based on effect sizes—not guesswork.</a:t>
            </a:r>
          </a:p>
          <a:p>
            <a:r>
              <a:rPr lang="en-US" sz="1600" b="1" dirty="0"/>
              <a:t>Audit-ready</a:t>
            </a:r>
            <a:r>
              <a:rPr lang="en-US" sz="1600" dirty="0"/>
              <a:t>: artefacts map to </a:t>
            </a:r>
            <a:r>
              <a:rPr lang="en-US" sz="1600" b="1" dirty="0"/>
              <a:t>ISO/IEC 27017</a:t>
            </a:r>
            <a:r>
              <a:rPr lang="en-US" sz="1600" dirty="0"/>
              <a:t>, </a:t>
            </a:r>
            <a:r>
              <a:rPr lang="en-US" sz="1600" b="1" dirty="0"/>
              <a:t>CSA CCM v4</a:t>
            </a:r>
            <a:r>
              <a:rPr lang="en-US" sz="1600" dirty="0"/>
              <a:t>, and </a:t>
            </a:r>
            <a:r>
              <a:rPr lang="en-US" sz="1600" b="1" dirty="0"/>
              <a:t>JDPA</a:t>
            </a:r>
            <a:r>
              <a:rPr lang="en-US" sz="1600" dirty="0"/>
              <a:t> evidence.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What changes will be in effect</a:t>
            </a:r>
            <a:endParaRPr lang="en-US" sz="1600" dirty="0"/>
          </a:p>
          <a:p>
            <a:r>
              <a:rPr lang="en-US" sz="1600" b="1" dirty="0"/>
              <a:t>IAM</a:t>
            </a:r>
            <a:r>
              <a:rPr lang="en-US" sz="1600" dirty="0"/>
              <a:t>: shorten token lifetimes, enforce auto-rotation, trim privileged scope.</a:t>
            </a:r>
          </a:p>
          <a:p>
            <a:r>
              <a:rPr lang="en-US" sz="1600" b="1" dirty="0"/>
              <a:t>Resilience</a:t>
            </a:r>
            <a:r>
              <a:rPr lang="en-US" sz="1600" dirty="0"/>
              <a:t>: run a </a:t>
            </a:r>
            <a:r>
              <a:rPr lang="en-US" sz="1600" b="1" dirty="0"/>
              <a:t>verified restore drill</a:t>
            </a:r>
            <a:r>
              <a:rPr lang="en-US" sz="1600" dirty="0"/>
              <a:t>; track </a:t>
            </a:r>
            <a:r>
              <a:rPr lang="en-US" sz="1600" b="1" dirty="0"/>
              <a:t>Backup Integrity Rate</a:t>
            </a:r>
            <a:r>
              <a:rPr lang="en-US" sz="1600" dirty="0"/>
              <a:t>.</a:t>
            </a:r>
          </a:p>
          <a:p>
            <a:r>
              <a:rPr lang="en-US" sz="1600" b="1" dirty="0"/>
              <a:t>API trust</a:t>
            </a:r>
            <a:r>
              <a:rPr lang="en-US" sz="1600" dirty="0"/>
              <a:t>: enable </a:t>
            </a:r>
            <a:r>
              <a:rPr lang="en-US" sz="1600" b="1" dirty="0" err="1"/>
              <a:t>mTLS</a:t>
            </a:r>
            <a:r>
              <a:rPr lang="en-US" sz="1600" dirty="0"/>
              <a:t> and </a:t>
            </a:r>
            <a:r>
              <a:rPr lang="en-US" sz="1600" b="1" dirty="0"/>
              <a:t>scoped tokens</a:t>
            </a:r>
            <a:r>
              <a:rPr lang="en-US" sz="1600" dirty="0"/>
              <a:t> for third-party integrations.</a:t>
            </a:r>
          </a:p>
          <a:p>
            <a:r>
              <a:rPr lang="en-US" sz="1600" b="1" dirty="0"/>
              <a:t>Concentration</a:t>
            </a:r>
            <a:r>
              <a:rPr lang="en-US" sz="1600" dirty="0"/>
              <a:t>: compute </a:t>
            </a:r>
            <a:r>
              <a:rPr lang="en-US" sz="1600" b="1" dirty="0"/>
              <a:t>HHI</a:t>
            </a:r>
            <a:r>
              <a:rPr lang="en-US" sz="1600" dirty="0"/>
              <a:t>, add </a:t>
            </a:r>
            <a:r>
              <a:rPr lang="en-US" sz="1600" b="1" dirty="0"/>
              <a:t>multi-region</a:t>
            </a:r>
            <a:r>
              <a:rPr lang="en-US" sz="1600" dirty="0"/>
              <a:t> and selective </a:t>
            </a:r>
            <a:r>
              <a:rPr lang="en-US" sz="1600" b="1" dirty="0"/>
              <a:t>multi-vendor</a:t>
            </a:r>
            <a:r>
              <a:rPr lang="en-US" sz="1600" dirty="0"/>
              <a:t> for critical services.</a:t>
            </a:r>
          </a:p>
          <a:p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Next steps</a:t>
            </a:r>
            <a:endParaRPr lang="en-US" sz="1600" dirty="0"/>
          </a:p>
          <a:p>
            <a:r>
              <a:rPr lang="en-US" sz="1600" dirty="0"/>
              <a:t>Finalize ethics &amp; access → collect 12-month telemetry → fit models → validate with practitioners → deliver </a:t>
            </a:r>
            <a:r>
              <a:rPr lang="en-US" sz="1600" b="1" dirty="0"/>
              <a:t>dashboard + handbook + DPIA mapping</a:t>
            </a:r>
            <a:r>
              <a:rPr lang="en-US" sz="1600" dirty="0"/>
              <a:t>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3A242D-5C98-21EE-C11A-11113D5E97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726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50"/>
    </mc:Choice>
    <mc:Fallback xmlns="">
      <p:transition spd="slow" advTm="58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CB95BA-CC4A-4230-BDB8-D149FB8DF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CD1BBD-2178-8A62-AB94-3E27180A4C9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420" b="331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EF13E1-E280-52A1-7AE3-C34832931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D6CBDC-AA5B-BF6C-C687-AFD6162F7C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884261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6B49FE1-5C17-37B2-33D8-4A271E18E4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712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2"/>
    </mc:Choice>
    <mc:Fallback xmlns="">
      <p:transition spd="slow" advTm="4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D501E-845A-C580-0606-1F422D78A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Significance 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90861-1555-2D41-1FEE-FF0B162D7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872" y="1929384"/>
            <a:ext cx="10853928" cy="462897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400" b="1" dirty="0"/>
              <a:t>Sector significance</a:t>
            </a:r>
            <a:endParaRPr lang="en-US" sz="1400" dirty="0"/>
          </a:p>
          <a:p>
            <a:r>
              <a:rPr lang="en-US" sz="1400" dirty="0"/>
              <a:t>Ports increasingly rely on cloud for TOS/PCS, analytics, identity and SOC tooling; cloud </a:t>
            </a:r>
            <a:r>
              <a:rPr lang="en-US" sz="1400" b="1" dirty="0"/>
              <a:t>misconfiguration</a:t>
            </a:r>
            <a:r>
              <a:rPr lang="en-US" sz="1400" dirty="0"/>
              <a:t> is a recurring breach driver (</a:t>
            </a:r>
            <a:r>
              <a:rPr lang="fi-FI" sz="1400" dirty="0"/>
              <a:t>ENISA, 2023</a:t>
            </a:r>
            <a:r>
              <a:rPr lang="en-US" sz="1400" dirty="0"/>
              <a:t>).</a:t>
            </a:r>
          </a:p>
          <a:p>
            <a:r>
              <a:rPr lang="en-US" sz="1400" b="1" dirty="0"/>
              <a:t>Machine/workload identities</a:t>
            </a:r>
            <a:r>
              <a:rPr lang="en-US" sz="1400" dirty="0"/>
              <a:t> now massively outnumber humans (≈10:1 in 2023; ≈80+:1 by 2025), creating powerful, persistent credentials that are hard to govern. (OWASP)</a:t>
            </a:r>
          </a:p>
          <a:p>
            <a:r>
              <a:rPr lang="en-US" sz="1400" b="1" dirty="0"/>
              <a:t>Ransomware</a:t>
            </a:r>
            <a:r>
              <a:rPr lang="en-US" sz="1400" dirty="0"/>
              <a:t> remains a high-impact threat even as mean recovery costs fell from </a:t>
            </a:r>
            <a:r>
              <a:rPr lang="en-US" sz="1400" b="1" dirty="0"/>
              <a:t>$2.73M (2024)</a:t>
            </a:r>
            <a:r>
              <a:rPr lang="en-US" sz="1400" dirty="0"/>
              <a:t> to </a:t>
            </a:r>
            <a:r>
              <a:rPr lang="en-US" sz="1400" b="1" dirty="0"/>
              <a:t>$1.53M (2025)</a:t>
            </a:r>
            <a:r>
              <a:rPr lang="en-US" sz="1400" dirty="0"/>
              <a:t>. (Adam, 2024)</a:t>
            </a:r>
          </a:p>
          <a:p>
            <a:pPr marL="0" indent="0">
              <a:buNone/>
            </a:pP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Regulatory context</a:t>
            </a:r>
            <a:endParaRPr lang="en-US" sz="1400" dirty="0"/>
          </a:p>
          <a:p>
            <a:r>
              <a:rPr lang="en-US" sz="1400" dirty="0"/>
              <a:t>Under </a:t>
            </a:r>
            <a:r>
              <a:rPr lang="en-US" sz="1400" b="1" dirty="0"/>
              <a:t>JDPA</a:t>
            </a:r>
            <a:r>
              <a:rPr lang="en-US" sz="1400" dirty="0"/>
              <a:t>, the </a:t>
            </a:r>
            <a:r>
              <a:rPr lang="en-US" sz="1400" b="1" dirty="0"/>
              <a:t>data controller</a:t>
            </a:r>
            <a:r>
              <a:rPr lang="en-US" sz="1400" dirty="0"/>
              <a:t> (e.g., a port operator) must report a breach to the </a:t>
            </a:r>
            <a:r>
              <a:rPr lang="en-US" sz="1400" b="1" dirty="0"/>
              <a:t>Information Commissioner within 72 hours</a:t>
            </a:r>
            <a:r>
              <a:rPr lang="en-US" sz="1400" dirty="0"/>
              <a:t> and notify affected data subjects as appropriate. (</a:t>
            </a:r>
            <a:r>
              <a:rPr lang="en-US" sz="1400" i="1" dirty="0"/>
              <a:t>Obligations of data controllers under the Data Protection Act (DPA): Office of the information commissioner, Jamaica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Problem statement</a:t>
            </a:r>
            <a:endParaRPr lang="en-US" sz="1400" dirty="0"/>
          </a:p>
          <a:p>
            <a:r>
              <a:rPr lang="en-US" sz="1400" dirty="0"/>
              <a:t>There is </a:t>
            </a:r>
            <a:r>
              <a:rPr lang="en-US" sz="1400" b="1" dirty="0"/>
              <a:t>no port-specific, quantitative method</a:t>
            </a:r>
            <a:r>
              <a:rPr lang="en-US" sz="1400" dirty="0"/>
              <a:t> that links cloud indicators (IAM hygiene, API trust, configuration drift, backup integrity, vendor concentration) to </a:t>
            </a:r>
            <a:r>
              <a:rPr lang="en-US" sz="1400" b="1" dirty="0"/>
              <a:t>operational KPIs</a:t>
            </a:r>
            <a:r>
              <a:rPr lang="en-US" sz="1400" dirty="0"/>
              <a:t> (downtime, MTTR) and to </a:t>
            </a:r>
            <a:r>
              <a:rPr lang="en-US" sz="1400" b="1" dirty="0"/>
              <a:t>JDPA evidence requirements</a:t>
            </a:r>
            <a:r>
              <a:rPr lang="en-US" sz="1400" dirty="0"/>
              <a:t> in a Caribbean context. (This proposal fills that gap.)</a:t>
            </a:r>
          </a:p>
          <a:p>
            <a:pPr marL="0" indent="0">
              <a:buNone/>
            </a:pP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Contribution</a:t>
            </a:r>
            <a:endParaRPr lang="en-US" sz="1400" dirty="0"/>
          </a:p>
          <a:p>
            <a:r>
              <a:rPr lang="en-US" sz="1400" dirty="0"/>
              <a:t>A validated, </a:t>
            </a:r>
            <a:r>
              <a:rPr lang="en-US" sz="1400" b="1" dirty="0"/>
              <a:t>decision-oriented measurement framework</a:t>
            </a:r>
            <a:r>
              <a:rPr lang="en-US" sz="1400" dirty="0"/>
              <a:t> that ports can adopt to prioritize controls, justify investment, and demonstrate compliance.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B5B20000-82BE-9542-A016-29F159153C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65013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956"/>
    </mc:Choice>
    <mc:Fallback xmlns="">
      <p:transition spd="slow" advTm="146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B8DB7-D948-4473-1B37-C200D89B2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Research Question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E2634-4E55-BC5B-3989-8F28B0BBD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Research Question:</a:t>
            </a:r>
            <a:endParaRPr lang="en-US" sz="2000"/>
          </a:p>
          <a:p>
            <a:r>
              <a:rPr lang="en-US" sz="2000"/>
              <a:t>How can Caribbean port operators </a:t>
            </a:r>
            <a:r>
              <a:rPr lang="en-US" sz="2000" b="1"/>
              <a:t>quantitatively</a:t>
            </a:r>
            <a:r>
              <a:rPr lang="en-US" sz="2000"/>
              <a:t> assess and manage cloud security risks to ensure </a:t>
            </a:r>
            <a:r>
              <a:rPr lang="en-US" sz="2000" b="1"/>
              <a:t>operational resilience</a:t>
            </a:r>
            <a:r>
              <a:rPr lang="en-US" sz="2000"/>
              <a:t> and </a:t>
            </a:r>
            <a:r>
              <a:rPr lang="en-US" sz="2000" b="1"/>
              <a:t>JDPA</a:t>
            </a:r>
            <a:r>
              <a:rPr lang="en-US" sz="2000"/>
              <a:t> compliance?</a:t>
            </a:r>
          </a:p>
          <a:p>
            <a:endParaRPr lang="en-US" sz="2000"/>
          </a:p>
          <a:p>
            <a:pPr marL="0" indent="0">
              <a:buNone/>
            </a:pPr>
            <a:r>
              <a:rPr lang="en-US" sz="2000" b="1"/>
              <a:t>Sub-questions:</a:t>
            </a:r>
            <a:endParaRPr lang="en-US" sz="2000"/>
          </a:p>
          <a:p>
            <a:r>
              <a:rPr lang="en-US" sz="2000"/>
              <a:t>Which cloud risk families most materially affect port operations (IAM, misconfiguration, API, ransomware/service continuity, concentration)? (</a:t>
            </a:r>
            <a:r>
              <a:rPr lang="en-US" sz="2000" i="1"/>
              <a:t>2023 Cyber Threat Landscape Report</a:t>
            </a:r>
            <a:r>
              <a:rPr lang="en-US" sz="2000"/>
              <a:t>)</a:t>
            </a:r>
          </a:p>
          <a:p>
            <a:r>
              <a:rPr lang="en-US" sz="2000"/>
              <a:t>Which </a:t>
            </a:r>
            <a:r>
              <a:rPr lang="en-US" sz="2000" b="1"/>
              <a:t>metrics</a:t>
            </a:r>
            <a:r>
              <a:rPr lang="en-US" sz="2000"/>
              <a:t> best capture likelihood/impact in a port context (e.g., Non-Human Identity ratio, Baseline Drift Rate, API auth failure rate, Backup Integrity, HHI)? (See slides below.)</a:t>
            </a:r>
          </a:p>
          <a:p>
            <a:r>
              <a:rPr lang="en-US" sz="2000"/>
              <a:t>How can these be rolled into an </a:t>
            </a:r>
            <a:r>
              <a:rPr lang="en-US" sz="2000" b="1"/>
              <a:t>explainable</a:t>
            </a:r>
            <a:r>
              <a:rPr lang="en-US" sz="2000"/>
              <a:t> Cloud Risk Index and dashboard that align to </a:t>
            </a:r>
            <a:r>
              <a:rPr lang="en-US" sz="2000" b="1"/>
              <a:t>ISO/IEC 27017</a:t>
            </a:r>
            <a:r>
              <a:rPr lang="en-US" sz="2000"/>
              <a:t> and </a:t>
            </a:r>
            <a:r>
              <a:rPr lang="en-US" sz="2000" b="1"/>
              <a:t>CSA CCM v4</a:t>
            </a:r>
            <a:r>
              <a:rPr lang="en-US" sz="2000"/>
              <a:t> controls? (</a:t>
            </a:r>
            <a:r>
              <a:rPr lang="en-US" sz="2000" i="1"/>
              <a:t>ISO/IEC 27017:2015</a:t>
            </a:r>
            <a:r>
              <a:rPr lang="en-US" sz="2000"/>
              <a:t> 2025)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2886A42-8F32-3512-F7DE-776B96E73B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9067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89"/>
    </mc:Choice>
    <mc:Fallback xmlns="">
      <p:transition spd="slow" advTm="84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8800D-0D5D-2F9E-3184-5E1D7B1AB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72EB8D-5BE6-5548-62B7-FC1432FD2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Aims and Objectives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8DB32-5564-556C-ABCE-D719A27C1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b="1" dirty="0"/>
              <a:t>Aim</a:t>
            </a:r>
            <a:endParaRPr lang="en-US" sz="1400" dirty="0"/>
          </a:p>
          <a:p>
            <a:r>
              <a:rPr lang="en-US" sz="1400" dirty="0"/>
              <a:t>Develop and validate a </a:t>
            </a:r>
            <a:r>
              <a:rPr lang="en-US" sz="1400" b="1" dirty="0"/>
              <a:t>quantitative cloud-risk assessment framework</a:t>
            </a:r>
            <a:r>
              <a:rPr lang="en-US" sz="1400" dirty="0"/>
              <a:t> for port operations; demonstrate with </a:t>
            </a:r>
            <a:r>
              <a:rPr lang="en-US" sz="1400" b="1" dirty="0"/>
              <a:t>KFTL</a:t>
            </a:r>
            <a:r>
              <a:rPr lang="en-US" sz="1400" dirty="0"/>
              <a:t>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/>
              <a:t>Objectives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1. Derive </a:t>
            </a:r>
            <a:r>
              <a:rPr lang="en-US" sz="1400" b="1" dirty="0"/>
              <a:t>indicators</a:t>
            </a:r>
            <a:r>
              <a:rPr lang="en-US" sz="1400" dirty="0"/>
              <a:t> from peer-reviewed/standards sources (ENISA, OWASP API Top-10 2023, ISO/IEC 27017, CSA CCM v4).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2. </a:t>
            </a:r>
            <a:r>
              <a:rPr lang="en-US" sz="1400" b="1" dirty="0"/>
              <a:t>Collect &amp; analyze</a:t>
            </a:r>
            <a:r>
              <a:rPr lang="en-US" sz="1400" dirty="0"/>
              <a:t> KFTL telemetry and governance artefacts; contextualize with </a:t>
            </a:r>
            <a:r>
              <a:rPr lang="en-US" sz="1400" b="1" dirty="0"/>
              <a:t>benchmarks</a:t>
            </a:r>
            <a:r>
              <a:rPr lang="en-US" sz="1400" dirty="0"/>
              <a:t> (e.g., Sophos ransomware costs; cloud market shares) (Adam, </a:t>
            </a:r>
            <a:r>
              <a:rPr lang="en-US" sz="1400" i="1" dirty="0"/>
              <a:t>The state of ransomware 2025</a:t>
            </a:r>
            <a:r>
              <a:rPr lang="en-US" sz="1400" dirty="0"/>
              <a:t> 2025).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3. Build an </a:t>
            </a:r>
            <a:r>
              <a:rPr lang="en-US" sz="1400" b="1" dirty="0"/>
              <a:t>explainable</a:t>
            </a:r>
            <a:r>
              <a:rPr lang="en-US" sz="1400" dirty="0"/>
              <a:t> CRI (family scores + weighting) with what-if analysis.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4. </a:t>
            </a:r>
            <a:r>
              <a:rPr lang="en-US" sz="1400" b="1" dirty="0"/>
              <a:t>Validate</a:t>
            </a:r>
            <a:r>
              <a:rPr lang="en-US" sz="1400" dirty="0"/>
              <a:t> with practitioners (member-checking) and sensitivity tests.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5. Deliver </a:t>
            </a:r>
            <a:r>
              <a:rPr lang="en-US" sz="1400" b="1" dirty="0"/>
              <a:t>artefacts</a:t>
            </a:r>
            <a:r>
              <a:rPr lang="en-US" sz="1400" dirty="0"/>
              <a:t>: dashboard, measurement handbook, DPIA/control mappings.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D693146-7FED-82E6-8726-C0242C5A48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93483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454"/>
    </mc:Choice>
    <mc:Fallback xmlns="">
      <p:transition spd="slow" advTm="75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8AE6BD-BE8C-8A4E-FADE-1BE1A55CE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649C00-2D97-71A6-1A88-98C83C8F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Key Literature Related to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56759-976C-215D-0A9B-5FB6B0845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7" y="2586789"/>
            <a:ext cx="11060723" cy="408364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200" b="1" dirty="0"/>
              <a:t>Identity &amp; Access (IAM)</a:t>
            </a:r>
            <a:endParaRPr lang="en-US" sz="1200" dirty="0"/>
          </a:p>
          <a:p>
            <a:r>
              <a:rPr lang="en-US" sz="1200" dirty="0"/>
              <a:t>Workload identities dominate (≈10:1 to ≈80+:1), increasing privileged sprawl → emphasize least-privilege, rotation, short-lived credentials(</a:t>
            </a:r>
            <a:r>
              <a:rPr lang="en-US" sz="1200" i="1" dirty="0" err="1"/>
              <a:t>Owasp</a:t>
            </a:r>
            <a:r>
              <a:rPr lang="en-US" sz="1200" i="1" dirty="0"/>
              <a:t> top 10 API security risks – 2023</a:t>
            </a:r>
            <a:r>
              <a:rPr lang="en-US" sz="1200" dirty="0"/>
              <a:t>).</a:t>
            </a:r>
          </a:p>
          <a:p>
            <a:pPr marL="0" indent="0">
              <a:buNone/>
            </a:pPr>
            <a:r>
              <a:rPr lang="en-US" sz="1200" b="1" dirty="0"/>
              <a:t>Configuration risk</a:t>
            </a:r>
            <a:endParaRPr lang="en-US" sz="1200" dirty="0"/>
          </a:p>
          <a:p>
            <a:r>
              <a:rPr lang="en-US" sz="1200" dirty="0"/>
              <a:t>Misconfiguration is a major breach driver; mitigation emphasizes </a:t>
            </a:r>
            <a:r>
              <a:rPr lang="en-US" sz="1200" b="1" dirty="0"/>
              <a:t>policy-as-code</a:t>
            </a:r>
            <a:r>
              <a:rPr lang="en-US" sz="1200" dirty="0"/>
              <a:t>, baseline enforcement, and drift detection (</a:t>
            </a:r>
            <a:r>
              <a:rPr lang="en-US" sz="1200" i="1" dirty="0"/>
              <a:t>European Union Agency for Cybersecurity October 2023 </a:t>
            </a:r>
            <a:r>
              <a:rPr lang="en-US" sz="1200" i="1" dirty="0" err="1"/>
              <a:t>enisa</a:t>
            </a:r>
            <a:r>
              <a:rPr lang="en-US" sz="1200" i="1" dirty="0"/>
              <a:t> threat</a:t>
            </a:r>
            <a:r>
              <a:rPr lang="en-US" sz="1200" dirty="0"/>
              <a:t>).</a:t>
            </a:r>
          </a:p>
          <a:p>
            <a:pPr marL="0" indent="0">
              <a:buNone/>
            </a:pPr>
            <a:r>
              <a:rPr lang="en-US" sz="1200" b="1" dirty="0"/>
              <a:t>API / Integration</a:t>
            </a:r>
            <a:endParaRPr lang="en-US" sz="1200" dirty="0"/>
          </a:p>
          <a:p>
            <a:r>
              <a:rPr lang="en-US" sz="1200" dirty="0"/>
              <a:t>OWASP API Top-10 (2023) highlights </a:t>
            </a:r>
            <a:r>
              <a:rPr lang="en-US" sz="1200" b="1" dirty="0"/>
              <a:t>broken object-level authorization (BOLA)</a:t>
            </a:r>
            <a:r>
              <a:rPr lang="en-US" sz="1200" dirty="0"/>
              <a:t> and </a:t>
            </a:r>
            <a:r>
              <a:rPr lang="en-US" sz="1200" b="1" dirty="0"/>
              <a:t>broken authentication</a:t>
            </a:r>
            <a:r>
              <a:rPr lang="en-US" sz="1200" dirty="0"/>
              <a:t> as leading risks → need strong service-to-service auth and authorization checks (</a:t>
            </a:r>
            <a:r>
              <a:rPr lang="en-US" sz="1200" i="1" dirty="0" err="1"/>
              <a:t>Owasp</a:t>
            </a:r>
            <a:r>
              <a:rPr lang="en-US" sz="1200" i="1" dirty="0"/>
              <a:t> top 10 API security risks – 2023</a:t>
            </a:r>
            <a:r>
              <a:rPr lang="en-US" sz="1200" dirty="0"/>
              <a:t>).</a:t>
            </a:r>
          </a:p>
          <a:p>
            <a:pPr marL="0" indent="0">
              <a:buNone/>
            </a:pPr>
            <a:r>
              <a:rPr lang="en-US" sz="1200" b="1" dirty="0"/>
              <a:t>Resilience / Ransomware</a:t>
            </a:r>
            <a:endParaRPr lang="en-US" sz="1200" dirty="0"/>
          </a:p>
          <a:p>
            <a:r>
              <a:rPr lang="en-US" sz="1200" dirty="0"/>
              <a:t>Recovery costs and time (MTTR) are central operational metrics; 2025 data show lower mean recovery cost but continued material impact (Adam, </a:t>
            </a:r>
            <a:r>
              <a:rPr lang="en-US" sz="1200" i="1" dirty="0"/>
              <a:t>The state of ransomware 2025</a:t>
            </a:r>
            <a:r>
              <a:rPr lang="en-US" sz="1200" dirty="0"/>
              <a:t> 2025).</a:t>
            </a:r>
          </a:p>
          <a:p>
            <a:pPr marL="0" indent="0">
              <a:buNone/>
            </a:pPr>
            <a:r>
              <a:rPr lang="en-US" sz="1200" b="1" dirty="0"/>
              <a:t>Concentration risk</a:t>
            </a:r>
            <a:endParaRPr lang="en-US" sz="1200" dirty="0"/>
          </a:p>
          <a:p>
            <a:r>
              <a:rPr lang="en-US" sz="1200" dirty="0"/>
              <a:t>Market share data suggest ongoing </a:t>
            </a:r>
            <a:r>
              <a:rPr lang="en-US" sz="1200" b="1" dirty="0"/>
              <a:t>moderate–high concentration</a:t>
            </a:r>
            <a:r>
              <a:rPr lang="en-US" sz="1200" dirty="0"/>
              <a:t> among </a:t>
            </a:r>
            <a:r>
              <a:rPr lang="en-US" sz="1200" dirty="0" err="1"/>
              <a:t>hyperscalers</a:t>
            </a:r>
            <a:r>
              <a:rPr lang="en-US" sz="1200" dirty="0"/>
              <a:t>, which can create systemic/vendor lock-in risk (</a:t>
            </a:r>
            <a:r>
              <a:rPr lang="en-US" sz="1200" i="1" dirty="0"/>
              <a:t>Cloud market share Q2 2025: Microsoft Dips, AWS still kingpin</a:t>
            </a:r>
            <a:r>
              <a:rPr lang="en-US" sz="1200" dirty="0"/>
              <a:t>).</a:t>
            </a:r>
          </a:p>
          <a:p>
            <a:pPr marL="0" indent="0">
              <a:buNone/>
            </a:pPr>
            <a:r>
              <a:rPr lang="en-US" sz="1200" b="1" dirty="0"/>
              <a:t>Maritime guidance</a:t>
            </a:r>
            <a:endParaRPr lang="en-US" sz="1200" dirty="0"/>
          </a:p>
          <a:p>
            <a:r>
              <a:rPr lang="en-US" sz="1200" b="1" dirty="0"/>
              <a:t>IMO MSC-FAL.1/Circ.3/Rev.3 (2025)</a:t>
            </a:r>
            <a:r>
              <a:rPr lang="en-US" sz="1200" dirty="0"/>
              <a:t> and </a:t>
            </a:r>
            <a:r>
              <a:rPr lang="en-US" sz="1200" b="1" dirty="0"/>
              <a:t>BIMCO v5 (2024)</a:t>
            </a:r>
            <a:r>
              <a:rPr lang="en-US" sz="1200" dirty="0"/>
              <a:t> provide high-level sector guidance that this study </a:t>
            </a:r>
            <a:r>
              <a:rPr lang="en-US" sz="1200" b="1" dirty="0"/>
              <a:t>operationalizes</a:t>
            </a:r>
            <a:r>
              <a:rPr lang="en-US" sz="1200" dirty="0"/>
              <a:t> with metrics and tests (</a:t>
            </a:r>
            <a:r>
              <a:rPr lang="en-US" sz="1200" i="1" dirty="0"/>
              <a:t>Maritime Cyber Risk</a:t>
            </a:r>
            <a:r>
              <a:rPr lang="en-US" sz="1200" dirty="0"/>
              <a:t>).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DBC86E9-CBAD-5AB6-473C-AF27A90B5A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637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192"/>
    </mc:Choice>
    <mc:Fallback xmlns="">
      <p:transition spd="slow" advTm="123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CB5EB-D946-87D9-1DE5-DDF957F1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Research Design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97D6C-871B-B7C2-5A08-CC5451344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872" y="1929384"/>
            <a:ext cx="10853928" cy="482310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050" b="1" dirty="0"/>
              <a:t>Design choice: Explanatory-sequential mixed methods (quant core → qual validation)</a:t>
            </a:r>
            <a:endParaRPr lang="en-US" sz="1050" dirty="0"/>
          </a:p>
          <a:p>
            <a:r>
              <a:rPr lang="en-US" sz="1050" b="1" dirty="0"/>
              <a:t>Quantitative core</a:t>
            </a:r>
            <a:r>
              <a:rPr lang="en-US" sz="1050" dirty="0"/>
              <a:t>: build/test indicators vs. outcomes (downtime, MTTR, incident counts).</a:t>
            </a:r>
          </a:p>
          <a:p>
            <a:r>
              <a:rPr lang="en-US" sz="1050" b="1" dirty="0"/>
              <a:t>Qual validation</a:t>
            </a:r>
            <a:r>
              <a:rPr lang="en-US" sz="1050" dirty="0"/>
              <a:t>: short, semi-structured interviews/workshops to interpret signals and refine thresholds (member-checking).</a:t>
            </a:r>
          </a:p>
          <a:p>
            <a:endParaRPr lang="en-US" sz="1050" dirty="0"/>
          </a:p>
          <a:p>
            <a:pPr marL="0" indent="0">
              <a:buNone/>
            </a:pPr>
            <a:r>
              <a:rPr lang="en-US" sz="1050" b="1" dirty="0"/>
              <a:t>Unit of analysis &amp; sampling</a:t>
            </a:r>
            <a:endParaRPr lang="en-US" sz="1050" dirty="0"/>
          </a:p>
          <a:p>
            <a:r>
              <a:rPr lang="en-US" sz="1050" b="1" dirty="0"/>
              <a:t>Service-months</a:t>
            </a:r>
            <a:r>
              <a:rPr lang="en-US" sz="1050" dirty="0"/>
              <a:t> (e.g., TOS API gateway in July = 1 observation). Target </a:t>
            </a:r>
            <a:r>
              <a:rPr lang="en-US" sz="1050" b="1" dirty="0"/>
              <a:t>≥50</a:t>
            </a:r>
            <a:r>
              <a:rPr lang="en-US" sz="1050" dirty="0"/>
              <a:t> observations across 3 months to support multi-variable models.</a:t>
            </a:r>
          </a:p>
          <a:p>
            <a:pPr marL="0" indent="0">
              <a:buNone/>
            </a:pPr>
            <a:endParaRPr lang="en-US" sz="1050" b="1" dirty="0"/>
          </a:p>
          <a:p>
            <a:pPr marL="0" indent="0">
              <a:buNone/>
            </a:pPr>
            <a:r>
              <a:rPr lang="en-US" sz="1050" b="1" dirty="0"/>
              <a:t>Data sources</a:t>
            </a:r>
            <a:endParaRPr lang="en-US" sz="1050" dirty="0"/>
          </a:p>
          <a:p>
            <a:r>
              <a:rPr lang="en-US" sz="1050" dirty="0"/>
              <a:t>IdP &amp; cloud audit logs, </a:t>
            </a:r>
            <a:r>
              <a:rPr lang="en-US" sz="1050" dirty="0" err="1"/>
              <a:t>IaC</a:t>
            </a:r>
            <a:r>
              <a:rPr lang="en-US" sz="1050" dirty="0"/>
              <a:t>/policy scanners, API gateway/WAF, SIEM, backup/restore logs, incident tickets, DPIAs/risk registers; </a:t>
            </a:r>
            <a:r>
              <a:rPr lang="en-US" sz="1050" b="1" dirty="0"/>
              <a:t>benchmarks</a:t>
            </a:r>
            <a:r>
              <a:rPr lang="en-US" sz="1050" dirty="0"/>
              <a:t> from ENISA, OWASP, Sophos, Synergy (</a:t>
            </a:r>
            <a:r>
              <a:rPr lang="en-US" sz="1050" i="1" dirty="0"/>
              <a:t>European Union Agency for Cybersecurity October 2023 </a:t>
            </a:r>
            <a:r>
              <a:rPr lang="en-US" sz="1050" i="1" dirty="0" err="1"/>
              <a:t>enisa</a:t>
            </a:r>
            <a:r>
              <a:rPr lang="en-US" sz="1050" i="1" dirty="0"/>
              <a:t> threat</a:t>
            </a:r>
            <a:r>
              <a:rPr lang="en-US" sz="1050" dirty="0"/>
              <a:t>).</a:t>
            </a:r>
            <a:endParaRPr lang="en-US" sz="1050" b="1" dirty="0"/>
          </a:p>
          <a:p>
            <a:pPr marL="0" indent="0">
              <a:buNone/>
            </a:pPr>
            <a:r>
              <a:rPr lang="en-US" sz="1050" b="1" dirty="0"/>
              <a:t>Analysis plan</a:t>
            </a:r>
            <a:endParaRPr lang="en-US" sz="1050" dirty="0"/>
          </a:p>
          <a:p>
            <a:r>
              <a:rPr lang="en-US" sz="1050" b="1" dirty="0"/>
              <a:t>Descriptives</a:t>
            </a:r>
            <a:r>
              <a:rPr lang="en-US" sz="1050" dirty="0"/>
              <a:t> (distributions, control charts), </a:t>
            </a:r>
            <a:r>
              <a:rPr lang="en-US" sz="1050" b="1" dirty="0"/>
              <a:t>assumptions checks</a:t>
            </a:r>
            <a:r>
              <a:rPr lang="en-US" sz="1050" dirty="0"/>
              <a:t> (normality/over-dispersion/multicollinearity).</a:t>
            </a:r>
          </a:p>
          <a:p>
            <a:r>
              <a:rPr lang="en-US" sz="1050" b="1" dirty="0"/>
              <a:t>Inferential</a:t>
            </a:r>
            <a:r>
              <a:rPr lang="en-US" sz="1050" dirty="0"/>
              <a:t>:</a:t>
            </a:r>
          </a:p>
          <a:p>
            <a:pPr lvl="1"/>
            <a:r>
              <a:rPr lang="en-US" sz="1050" dirty="0"/>
              <a:t>Count outcomes (incidents) → </a:t>
            </a:r>
            <a:r>
              <a:rPr lang="en-US" sz="1050" b="1" dirty="0"/>
              <a:t>Negative binomial regression</a:t>
            </a:r>
            <a:r>
              <a:rPr lang="en-US" sz="1050" dirty="0"/>
              <a:t>.</a:t>
            </a:r>
          </a:p>
          <a:p>
            <a:pPr lvl="1"/>
            <a:r>
              <a:rPr lang="en-US" sz="1050" dirty="0"/>
              <a:t>Continuous outcomes (downtime/MTTR) → </a:t>
            </a:r>
            <a:r>
              <a:rPr lang="en-US" sz="1050" b="1" dirty="0"/>
              <a:t>OLS with HC-robust SEs</a:t>
            </a:r>
            <a:r>
              <a:rPr lang="en-US" sz="1050" dirty="0"/>
              <a:t>; log transform if skewed.</a:t>
            </a:r>
          </a:p>
          <a:p>
            <a:pPr lvl="1"/>
            <a:r>
              <a:rPr lang="en-US" sz="1050" b="1" dirty="0"/>
              <a:t>Correlations</a:t>
            </a:r>
            <a:r>
              <a:rPr lang="en-US" sz="1050" dirty="0"/>
              <a:t> (Pearson/Spearman by distribution).</a:t>
            </a:r>
          </a:p>
          <a:p>
            <a:pPr lvl="1"/>
            <a:r>
              <a:rPr lang="en-US" sz="1050" dirty="0"/>
              <a:t>Report </a:t>
            </a:r>
            <a:r>
              <a:rPr lang="en-US" sz="1050" b="1" dirty="0"/>
              <a:t>effect sizes with 95% CIs</a:t>
            </a:r>
            <a:r>
              <a:rPr lang="en-US" sz="1050" dirty="0"/>
              <a:t>, not just p-values.</a:t>
            </a:r>
          </a:p>
          <a:p>
            <a:r>
              <a:rPr lang="en-US" sz="1050" b="1" dirty="0"/>
              <a:t>Sensitivity tests</a:t>
            </a:r>
            <a:r>
              <a:rPr lang="en-US" sz="1050" dirty="0"/>
              <a:t>: alternate thresholds (e.g., token lifetime ≤90d vs ≤60d).</a:t>
            </a:r>
          </a:p>
          <a:p>
            <a:pPr marL="0" indent="0">
              <a:buNone/>
            </a:pPr>
            <a:endParaRPr lang="en-US" sz="1050" b="1" dirty="0"/>
          </a:p>
          <a:p>
            <a:pPr marL="0" indent="0">
              <a:buNone/>
            </a:pPr>
            <a:r>
              <a:rPr lang="en-US" sz="1050" b="1" dirty="0"/>
              <a:t>Why single-site case now?</a:t>
            </a:r>
            <a:endParaRPr lang="en-US" sz="1050" dirty="0"/>
          </a:p>
          <a:p>
            <a:r>
              <a:rPr lang="en-US" sz="1050" dirty="0"/>
              <a:t>Maximizes </a:t>
            </a:r>
            <a:r>
              <a:rPr lang="en-US" sz="1050" b="1" dirty="0"/>
              <a:t>ecological validity</a:t>
            </a:r>
            <a:r>
              <a:rPr lang="en-US" sz="1050" dirty="0"/>
              <a:t> and access to real telemetry; portability handled via a published </a:t>
            </a:r>
            <a:r>
              <a:rPr lang="en-US" sz="1050" b="1" dirty="0"/>
              <a:t>measurement handbook</a:t>
            </a:r>
            <a:r>
              <a:rPr lang="en-US" sz="1050" dirty="0"/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6728F03-6961-2FAB-4715-E164C31833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97552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348"/>
    </mc:Choice>
    <mc:Fallback xmlns="">
      <p:transition spd="slow" advTm="182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284307-9E26-A699-F235-F7DD882DC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0A0C5-144C-5119-692D-AF60CCE1D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Operational Definitions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56BF-F3B4-9593-FAC0-1A7747C38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470" y="1710567"/>
            <a:ext cx="11330608" cy="50182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100" b="1" dirty="0"/>
              <a:t>IAM</a:t>
            </a:r>
            <a:endParaRPr lang="en-US" sz="1100" dirty="0"/>
          </a:p>
          <a:p>
            <a:r>
              <a:rPr lang="en-US" sz="1100" b="1" dirty="0"/>
              <a:t>NHI ratio</a:t>
            </a:r>
            <a:r>
              <a:rPr lang="en-US" sz="1100" dirty="0"/>
              <a:t> = non-human : human identities (benchmarks ≈10:1 → ≈80+:1) (</a:t>
            </a:r>
            <a:r>
              <a:rPr lang="en-US" sz="1100" i="1" dirty="0" err="1"/>
              <a:t>Owasp</a:t>
            </a:r>
            <a:r>
              <a:rPr lang="en-US" sz="1100" i="1" dirty="0"/>
              <a:t> top 10 API security risks – 2023</a:t>
            </a:r>
            <a:r>
              <a:rPr lang="en-US" sz="1100" dirty="0"/>
              <a:t>).</a:t>
            </a:r>
          </a:p>
          <a:p>
            <a:r>
              <a:rPr lang="en-US" sz="1100" b="1" dirty="0"/>
              <a:t>Privileged density</a:t>
            </a:r>
            <a:r>
              <a:rPr lang="en-US" sz="1100" dirty="0"/>
              <a:t> = privileged identities / total identities.</a:t>
            </a:r>
          </a:p>
          <a:p>
            <a:r>
              <a:rPr lang="en-US" sz="1100" b="1" dirty="0"/>
              <a:t>Token Hygiene Index (0–5)</a:t>
            </a:r>
            <a:r>
              <a:rPr lang="en-US" sz="1100" dirty="0"/>
              <a:t> = composite of token lifetime, rotation cadence, reuse.</a:t>
            </a:r>
          </a:p>
          <a:p>
            <a:endParaRPr lang="en-US" sz="1100" dirty="0"/>
          </a:p>
          <a:p>
            <a:pPr marL="0" indent="0">
              <a:buNone/>
            </a:pPr>
            <a:r>
              <a:rPr lang="en-US" sz="1100" b="1" dirty="0"/>
              <a:t>Configuration</a:t>
            </a:r>
            <a:endParaRPr lang="en-US" sz="1100" dirty="0"/>
          </a:p>
          <a:p>
            <a:r>
              <a:rPr lang="en-US" sz="1100" b="1" dirty="0"/>
              <a:t>Baseline Drift Rate</a:t>
            </a:r>
            <a:r>
              <a:rPr lang="en-US" sz="1100" dirty="0"/>
              <a:t> (per month) from </a:t>
            </a:r>
            <a:r>
              <a:rPr lang="en-US" sz="1100" dirty="0" err="1"/>
              <a:t>IaC</a:t>
            </a:r>
            <a:r>
              <a:rPr lang="en-US" sz="1100" dirty="0"/>
              <a:t>/policy scans vs. approved baseline.</a:t>
            </a:r>
          </a:p>
          <a:p>
            <a:r>
              <a:rPr lang="en-US" sz="1100" b="1" dirty="0"/>
              <a:t>Critical </a:t>
            </a:r>
            <a:r>
              <a:rPr lang="en-US" sz="1100" b="1" dirty="0" err="1"/>
              <a:t>misconfigs</a:t>
            </a:r>
            <a:r>
              <a:rPr lang="en-US" sz="1100" b="1" dirty="0"/>
              <a:t> &gt;20d</a:t>
            </a:r>
            <a:r>
              <a:rPr lang="en-US" sz="1100" dirty="0"/>
              <a:t> (count).</a:t>
            </a:r>
          </a:p>
          <a:p>
            <a:pPr marL="0" indent="0">
              <a:buNone/>
            </a:pPr>
            <a:endParaRPr lang="en-US" sz="1100" b="1" dirty="0"/>
          </a:p>
          <a:p>
            <a:pPr marL="0" indent="0">
              <a:buNone/>
            </a:pPr>
            <a:r>
              <a:rPr lang="en-US" sz="1100" b="1" dirty="0"/>
              <a:t>API / Integration</a:t>
            </a:r>
            <a:endParaRPr lang="en-US" sz="1100" dirty="0"/>
          </a:p>
          <a:p>
            <a:r>
              <a:rPr lang="en-US" sz="1100" b="1" dirty="0"/>
              <a:t>Auth failure rate</a:t>
            </a:r>
            <a:r>
              <a:rPr lang="en-US" sz="1100" dirty="0"/>
              <a:t> = 401/403 ÷ total API calls; track BOLA/OPLA signals (</a:t>
            </a:r>
            <a:r>
              <a:rPr lang="en-US" sz="1100" i="1" dirty="0" err="1"/>
              <a:t>Owasp</a:t>
            </a:r>
            <a:r>
              <a:rPr lang="en-US" sz="1100" i="1" dirty="0"/>
              <a:t> top 10 API security risks – 2023</a:t>
            </a:r>
            <a:r>
              <a:rPr lang="en-US" sz="1100" dirty="0"/>
              <a:t>).</a:t>
            </a:r>
          </a:p>
          <a:p>
            <a:r>
              <a:rPr lang="en-US" sz="1100" b="1" dirty="0"/>
              <a:t>3rd-party trust score (0–5)</a:t>
            </a:r>
            <a:r>
              <a:rPr lang="en-US" sz="1100" dirty="0"/>
              <a:t> = </a:t>
            </a:r>
            <a:r>
              <a:rPr lang="en-US" sz="1100" dirty="0" err="1"/>
              <a:t>mTLS</a:t>
            </a:r>
            <a:r>
              <a:rPr lang="en-US" sz="1100" dirty="0"/>
              <a:t>, token scope, IP allowlists, pen-test evidence.</a:t>
            </a:r>
          </a:p>
          <a:p>
            <a:pPr marL="0" indent="0">
              <a:buNone/>
            </a:pPr>
            <a:endParaRPr lang="en-US" sz="1100" b="1" dirty="0"/>
          </a:p>
          <a:p>
            <a:pPr marL="0" indent="0">
              <a:buNone/>
            </a:pPr>
            <a:r>
              <a:rPr lang="en-US" sz="1100" b="1" dirty="0"/>
              <a:t>Resilience</a:t>
            </a:r>
            <a:endParaRPr lang="en-US" sz="1100" dirty="0"/>
          </a:p>
          <a:p>
            <a:r>
              <a:rPr lang="en-US" sz="1100" b="1" dirty="0"/>
              <a:t>Backup Integrity Rate</a:t>
            </a:r>
            <a:r>
              <a:rPr lang="en-US" sz="1100" dirty="0"/>
              <a:t> = verified restores ÷ attempts.</a:t>
            </a:r>
          </a:p>
          <a:p>
            <a:r>
              <a:rPr lang="en-US" sz="1100" b="1" dirty="0"/>
              <a:t>MTTD / MTTR</a:t>
            </a:r>
            <a:r>
              <a:rPr lang="en-US" sz="1100" dirty="0"/>
              <a:t> (hours).</a:t>
            </a:r>
          </a:p>
          <a:p>
            <a:r>
              <a:rPr lang="en-US" sz="1100" b="1" dirty="0"/>
              <a:t>Service downtime minutes</a:t>
            </a:r>
            <a:r>
              <a:rPr lang="en-US" sz="1100" dirty="0"/>
              <a:t> per quarter attributed to cloud incidents (Adam, </a:t>
            </a:r>
            <a:r>
              <a:rPr lang="en-US" sz="1100" i="1" dirty="0"/>
              <a:t>The state of ransomware 2025</a:t>
            </a:r>
            <a:r>
              <a:rPr lang="en-US" sz="1100" dirty="0"/>
              <a:t> 2025).</a:t>
            </a:r>
          </a:p>
          <a:p>
            <a:pPr marL="0" indent="0">
              <a:buNone/>
            </a:pPr>
            <a:endParaRPr lang="en-US" sz="1100" b="1" dirty="0"/>
          </a:p>
          <a:p>
            <a:pPr marL="0" indent="0">
              <a:buNone/>
            </a:pPr>
            <a:r>
              <a:rPr lang="en-US" sz="1100" b="1" dirty="0"/>
              <a:t>Concentration</a:t>
            </a:r>
            <a:endParaRPr lang="en-US" sz="1100" dirty="0"/>
          </a:p>
          <a:p>
            <a:r>
              <a:rPr lang="en-US" sz="1100" b="1" dirty="0"/>
              <a:t>HHI</a:t>
            </a:r>
            <a:r>
              <a:rPr lang="en-US" sz="1100" dirty="0"/>
              <a:t> (0–10,000) computed from provider shares; interpret using </a:t>
            </a:r>
            <a:r>
              <a:rPr lang="en-US" sz="1100" b="1" dirty="0"/>
              <a:t>Merger Guidelines</a:t>
            </a:r>
            <a:r>
              <a:rPr lang="en-US" sz="1100" dirty="0"/>
              <a:t> bands (</a:t>
            </a:r>
            <a:r>
              <a:rPr lang="en-US" sz="1100" i="1" dirty="0"/>
              <a:t>Cloud market share Q2 2025: Microsoft Dips, AWS still kingpin</a:t>
            </a:r>
            <a:r>
              <a:rPr lang="en-US" sz="1100" dirty="0"/>
              <a:t>).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79CD6E4-80B4-8B28-BAB1-B77AB02E76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0760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628"/>
    </mc:Choice>
    <mc:Fallback xmlns="">
      <p:transition spd="slow" advTm="116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6D0EAB-C03F-0DC2-4063-9F835D38E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AE539-4CF3-1430-2443-CAF7B22F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Hypotheses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0475E-2FAB-AE5C-E44A-A3A63B567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/>
              <a:t>1. </a:t>
            </a:r>
            <a:r>
              <a:rPr lang="en-US" sz="1900" b="1"/>
              <a:t>Better IAM hygiene</a:t>
            </a:r>
            <a:r>
              <a:rPr lang="en-US" sz="1900"/>
              <a:t> (↑THI, ↓privileged density) → </a:t>
            </a:r>
            <a:r>
              <a:rPr lang="en-US" sz="1900" b="1"/>
              <a:t>↓ downtime</a:t>
            </a:r>
            <a:r>
              <a:rPr lang="en-US" sz="1900"/>
              <a:t> &amp; </a:t>
            </a:r>
            <a:r>
              <a:rPr lang="en-US" sz="1900" b="1"/>
              <a:t>↓ incident counts</a:t>
            </a:r>
            <a:r>
              <a:rPr lang="en-US" sz="1900"/>
              <a:t>. (Motivation: identity sprawl evidence.) (</a:t>
            </a:r>
            <a:r>
              <a:rPr lang="en-US" sz="1900" i="1"/>
              <a:t>2025 state of Machine Identity Security Report</a:t>
            </a:r>
            <a:r>
              <a:rPr lang="en-US" sz="1900"/>
              <a:t>)</a:t>
            </a:r>
          </a:p>
          <a:p>
            <a:pPr marL="0" indent="0">
              <a:buNone/>
            </a:pPr>
            <a:br>
              <a:rPr lang="en-US" sz="1900"/>
            </a:br>
            <a:r>
              <a:rPr lang="en-US" sz="1900"/>
              <a:t>2. </a:t>
            </a:r>
            <a:r>
              <a:rPr lang="en-US" sz="1900" b="1"/>
              <a:t>Higher IaC coverage &amp; lower drift</a:t>
            </a:r>
            <a:r>
              <a:rPr lang="en-US" sz="1900"/>
              <a:t> → </a:t>
            </a:r>
            <a:r>
              <a:rPr lang="en-US" sz="1900" b="1"/>
              <a:t>↓ misconfig incidents</a:t>
            </a:r>
            <a:r>
              <a:rPr lang="en-US" sz="1900"/>
              <a:t>. (ENISA misconfiguration signal.) (</a:t>
            </a:r>
            <a:r>
              <a:rPr lang="en-US" sz="1900" i="1"/>
              <a:t>European Union Agency for Cybersecurity October 2023 enisa threat</a:t>
            </a:r>
            <a:r>
              <a:rPr lang="en-US" sz="1900"/>
              <a:t>)</a:t>
            </a:r>
          </a:p>
          <a:p>
            <a:pPr marL="0" indent="0">
              <a:buNone/>
            </a:pPr>
            <a:br>
              <a:rPr lang="en-US" sz="1900"/>
            </a:br>
            <a:r>
              <a:rPr lang="en-US" sz="1900"/>
              <a:t>3. </a:t>
            </a:r>
            <a:r>
              <a:rPr lang="en-US" sz="1900" b="1"/>
              <a:t>Stronger API trust</a:t>
            </a:r>
            <a:r>
              <a:rPr lang="en-US" sz="1900"/>
              <a:t> (mTLS, scoped tokens) → </a:t>
            </a:r>
            <a:r>
              <a:rPr lang="en-US" sz="1900" b="1"/>
              <a:t>↓ auth failures</a:t>
            </a:r>
            <a:r>
              <a:rPr lang="en-US" sz="1900"/>
              <a:t> &amp; </a:t>
            </a:r>
            <a:r>
              <a:rPr lang="en-US" sz="1900" b="1"/>
              <a:t>↓ downtime</a:t>
            </a:r>
            <a:r>
              <a:rPr lang="en-US" sz="1900"/>
              <a:t> (</a:t>
            </a:r>
            <a:r>
              <a:rPr lang="en-US" sz="1900" i="1"/>
              <a:t>Owasp top 10 API security risks – 2023</a:t>
            </a:r>
            <a:r>
              <a:rPr lang="en-US" sz="1900"/>
              <a:t>).</a:t>
            </a:r>
          </a:p>
          <a:p>
            <a:pPr marL="0" indent="0">
              <a:buNone/>
            </a:pPr>
            <a:br>
              <a:rPr lang="en-US" sz="1900"/>
            </a:br>
            <a:r>
              <a:rPr lang="en-US" sz="1900"/>
              <a:t>4. </a:t>
            </a:r>
            <a:r>
              <a:rPr lang="en-US" sz="1900" b="1"/>
              <a:t>Higher backup integrity</a:t>
            </a:r>
            <a:r>
              <a:rPr lang="en-US" sz="1900"/>
              <a:t> → </a:t>
            </a:r>
            <a:r>
              <a:rPr lang="en-US" sz="1900" b="1"/>
              <a:t>↓ MTTR</a:t>
            </a:r>
            <a:r>
              <a:rPr lang="en-US" sz="1900"/>
              <a:t> and </a:t>
            </a:r>
            <a:r>
              <a:rPr lang="en-US" sz="1900" b="1"/>
              <a:t>↓ expected loss</a:t>
            </a:r>
            <a:r>
              <a:rPr lang="en-US" sz="1900"/>
              <a:t>. (Ransomware recovery data) (Adam, </a:t>
            </a:r>
            <a:r>
              <a:rPr lang="en-US" sz="1900" i="1"/>
              <a:t>The state of ransomware 2025</a:t>
            </a:r>
            <a:r>
              <a:rPr lang="en-US" sz="1900"/>
              <a:t> 2025).</a:t>
            </a:r>
          </a:p>
          <a:p>
            <a:pPr marL="0" indent="0">
              <a:buNone/>
            </a:pPr>
            <a:br>
              <a:rPr lang="en-US" sz="1900"/>
            </a:br>
            <a:r>
              <a:rPr lang="en-US" sz="1900"/>
              <a:t>5. </a:t>
            </a:r>
            <a:r>
              <a:rPr lang="en-US" sz="1900" b="1"/>
              <a:t>Higher concentration (HHI)</a:t>
            </a:r>
            <a:r>
              <a:rPr lang="en-US" sz="1900"/>
              <a:t> → </a:t>
            </a:r>
            <a:r>
              <a:rPr lang="en-US" sz="1900" b="1"/>
              <a:t>↑ correlated outage exposure</a:t>
            </a:r>
            <a:r>
              <a:rPr lang="en-US" sz="1900"/>
              <a:t> (systemic risk) (</a:t>
            </a:r>
            <a:r>
              <a:rPr lang="en-US" sz="1900" i="1"/>
              <a:t>Cloud market share Q2 2025: Microsoft Dips, AWS still kingpin</a:t>
            </a:r>
            <a:r>
              <a:rPr lang="en-US" sz="1900"/>
              <a:t>).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CE70459-AC54-18DD-19AF-97A5E8D99B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099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172"/>
    </mc:Choice>
    <mc:Fallback xmlns="">
      <p:transition spd="slow" advTm="150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A3D920-78AA-EF2A-8052-04001EAEF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22E01E-A5CF-1353-1B73-3D2C42259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600"/>
              <a:t>Ethical Considerations &amp; Risk Assessment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F4EAE-C937-3B45-55BE-56C65CA6E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/>
              <a:t>Lawful basis &amp; purpose limitation</a:t>
            </a:r>
            <a:r>
              <a:rPr lang="en-US" sz="1700"/>
              <a:t>: organizational telemetry used strictly for research/improvement; </a:t>
            </a:r>
            <a:r>
              <a:rPr lang="en-US" sz="1700" b="1"/>
              <a:t>minimization</a:t>
            </a:r>
            <a:r>
              <a:rPr lang="en-US" sz="1700"/>
              <a:t> of fields.</a:t>
            </a:r>
          </a:p>
          <a:p>
            <a:pPr marL="0" indent="0">
              <a:buNone/>
            </a:pPr>
            <a:br>
              <a:rPr lang="en-US" sz="1700"/>
            </a:br>
            <a:r>
              <a:rPr lang="en-US" sz="1700" b="1"/>
              <a:t>Confidentiality &amp; security</a:t>
            </a:r>
            <a:r>
              <a:rPr lang="en-US" sz="1700"/>
              <a:t>: pseudonymization; encrypted storage; role-based access; audit trails.</a:t>
            </a:r>
          </a:p>
          <a:p>
            <a:pPr marL="0" indent="0">
              <a:buNone/>
            </a:pPr>
            <a:br>
              <a:rPr lang="en-US" sz="1700"/>
            </a:br>
            <a:r>
              <a:rPr lang="en-US" sz="1700" b="1"/>
              <a:t>Risk to organization</a:t>
            </a:r>
            <a:r>
              <a:rPr lang="en-US" sz="1700"/>
              <a:t>: aggregated reporting; improvement-oriented recommendations; no vendor-shaming.</a:t>
            </a:r>
          </a:p>
          <a:p>
            <a:pPr marL="0" indent="0">
              <a:buNone/>
            </a:pPr>
            <a:br>
              <a:rPr lang="en-US" sz="1700"/>
            </a:br>
            <a:r>
              <a:rPr lang="en-US" sz="1700" b="1"/>
              <a:t>Participants</a:t>
            </a:r>
            <a:r>
              <a:rPr lang="en-US" sz="1700"/>
              <a:t>: PIS/consent for interviews; right to withdraw.</a:t>
            </a:r>
          </a:p>
          <a:p>
            <a:pPr marL="0" indent="0">
              <a:buNone/>
            </a:pPr>
            <a:br>
              <a:rPr lang="en-US" sz="1700"/>
            </a:br>
            <a:r>
              <a:rPr lang="en-US" sz="1700" b="1"/>
              <a:t>Regulatory alignment</a:t>
            </a:r>
            <a:r>
              <a:rPr lang="en-US" sz="1700"/>
              <a:t>: map metrics and controls to </a:t>
            </a:r>
            <a:r>
              <a:rPr lang="en-US" sz="1700" b="1"/>
              <a:t>JDPA</a:t>
            </a:r>
            <a:r>
              <a:rPr lang="en-US" sz="1700"/>
              <a:t> duties (e.g., </a:t>
            </a:r>
            <a:r>
              <a:rPr lang="en-US" sz="1700" b="1"/>
              <a:t>72-hour</a:t>
            </a:r>
            <a:r>
              <a:rPr lang="en-US" sz="1700"/>
              <a:t> breach reporting) and </a:t>
            </a:r>
            <a:r>
              <a:rPr lang="en-US" sz="1700" b="1"/>
              <a:t>DPIA</a:t>
            </a:r>
            <a:r>
              <a:rPr lang="en-US" sz="1700"/>
              <a:t> artefacts (</a:t>
            </a:r>
            <a:r>
              <a:rPr lang="en-US" sz="1700" i="1"/>
              <a:t>Obligations of data controllers under the Data Protection Act (DPA): Office of the information commissioner, Jamaica</a:t>
            </a:r>
            <a:r>
              <a:rPr lang="en-US" sz="1700"/>
              <a:t>).</a:t>
            </a:r>
          </a:p>
          <a:p>
            <a:pPr marL="0" indent="0">
              <a:buNone/>
            </a:pPr>
            <a:br>
              <a:rPr lang="en-US" sz="1700"/>
            </a:br>
            <a:r>
              <a:rPr lang="en-US" sz="1700" b="1"/>
              <a:t>Sector guidance</a:t>
            </a:r>
            <a:r>
              <a:rPr lang="en-US" sz="1700"/>
              <a:t>: align with </a:t>
            </a:r>
            <a:r>
              <a:rPr lang="en-US" sz="1700" b="1"/>
              <a:t>IMO MSC-FAL.1/Circ.3/Rev.3</a:t>
            </a:r>
            <a:r>
              <a:rPr lang="en-US" sz="1700"/>
              <a:t> and </a:t>
            </a:r>
            <a:r>
              <a:rPr lang="en-US" sz="1700" b="1"/>
              <a:t>BIMCO v5</a:t>
            </a:r>
            <a:r>
              <a:rPr lang="en-US" sz="1700"/>
              <a:t> for maritime cyber risk management (</a:t>
            </a:r>
            <a:r>
              <a:rPr lang="en-US" sz="1700" i="1"/>
              <a:t>Maritime Cyber Risk</a:t>
            </a:r>
            <a:r>
              <a:rPr lang="en-US" sz="1700"/>
              <a:t>).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BAA0CD7-2508-DB48-6D24-7A94B1C29A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439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69"/>
    </mc:Choice>
    <mc:Fallback xmlns="">
      <p:transition spd="slow" advTm="79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2581</Words>
  <Application>Microsoft Office PowerPoint</Application>
  <PresentationFormat>Widescreen</PresentationFormat>
  <Paragraphs>179</Paragraphs>
  <Slides>15</Slides>
  <Notes>2</Notes>
  <HiddenSlides>0</HiddenSlides>
  <MMClips>15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A Quantitative Framework for Assessing Cloud Security Risks in Caribbean Port Operations Case Study: Kingston Freeport Terminal Limited (KFTL)</vt:lpstr>
      <vt:lpstr>Significance </vt:lpstr>
      <vt:lpstr>Research Question</vt:lpstr>
      <vt:lpstr>Aims and Objectives</vt:lpstr>
      <vt:lpstr>Key Literature Related to the Project</vt:lpstr>
      <vt:lpstr>Research Design</vt:lpstr>
      <vt:lpstr>Operational Definitions</vt:lpstr>
      <vt:lpstr>Hypotheses </vt:lpstr>
      <vt:lpstr>Ethical Considerations &amp; Risk Assessment</vt:lpstr>
      <vt:lpstr>Description of Artefacts to be Created</vt:lpstr>
      <vt:lpstr>Quant Examples</vt:lpstr>
      <vt:lpstr>Timeline (5 Months)</vt:lpstr>
      <vt:lpstr>Why This Meets the Mark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Tyrone C. Lim</dc:creator>
  <cp:lastModifiedBy>Tyrone C. Lim</cp:lastModifiedBy>
  <cp:revision>6</cp:revision>
  <dcterms:created xsi:type="dcterms:W3CDTF">2025-10-06T18:12:27Z</dcterms:created>
  <dcterms:modified xsi:type="dcterms:W3CDTF">2025-10-07T10:29:18Z</dcterms:modified>
</cp:coreProperties>
</file>

<file path=docProps/thumbnail.jpeg>
</file>